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62" r:id="rId3"/>
    <p:sldId id="335" r:id="rId4"/>
    <p:sldId id="336" r:id="rId5"/>
    <p:sldId id="265" r:id="rId6"/>
    <p:sldId id="268" r:id="rId7"/>
    <p:sldId id="276" r:id="rId8"/>
    <p:sldId id="274" r:id="rId9"/>
    <p:sldId id="273" r:id="rId10"/>
    <p:sldId id="277" r:id="rId11"/>
    <p:sldId id="287" r:id="rId12"/>
    <p:sldId id="337" r:id="rId13"/>
    <p:sldId id="338" r:id="rId14"/>
    <p:sldId id="339" r:id="rId15"/>
    <p:sldId id="264" r:id="rId16"/>
    <p:sldId id="266" r:id="rId17"/>
    <p:sldId id="309" r:id="rId18"/>
    <p:sldId id="310" r:id="rId19"/>
    <p:sldId id="316" r:id="rId20"/>
    <p:sldId id="258" r:id="rId21"/>
    <p:sldId id="260" r:id="rId22"/>
    <p:sldId id="304" r:id="rId23"/>
    <p:sldId id="305" r:id="rId24"/>
    <p:sldId id="324" r:id="rId25"/>
    <p:sldId id="329" r:id="rId26"/>
    <p:sldId id="325" r:id="rId27"/>
    <p:sldId id="326" r:id="rId28"/>
    <p:sldId id="330" r:id="rId29"/>
    <p:sldId id="331" r:id="rId30"/>
    <p:sldId id="332" r:id="rId31"/>
    <p:sldId id="333" r:id="rId32"/>
    <p:sldId id="374" r:id="rId33"/>
    <p:sldId id="341" r:id="rId34"/>
    <p:sldId id="369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7" r:id="rId50"/>
    <p:sldId id="358" r:id="rId51"/>
    <p:sldId id="359" r:id="rId52"/>
    <p:sldId id="360" r:id="rId53"/>
    <p:sldId id="371" r:id="rId54"/>
    <p:sldId id="361" r:id="rId55"/>
    <p:sldId id="372" r:id="rId56"/>
    <p:sldId id="363" r:id="rId57"/>
    <p:sldId id="373" r:id="rId58"/>
    <p:sldId id="364" r:id="rId59"/>
    <p:sldId id="377" r:id="rId60"/>
    <p:sldId id="378" r:id="rId61"/>
    <p:sldId id="365" r:id="rId62"/>
    <p:sldId id="366" r:id="rId63"/>
    <p:sldId id="367" r:id="rId64"/>
    <p:sldId id="379" r:id="rId65"/>
    <p:sldId id="37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00A2"/>
    <a:srgbClr val="CAC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22AF6-D7EA-410B-94F8-1FFE9740CA4A}" v="29" dt="2018-11-23T07:02:40.883"/>
    <p1510:client id="{B8BAF141-3807-4CE1-A790-9D86964FFCC1}" v="1" dt="2018-11-23T07:03:17.932"/>
    <p1510:client id="{761165F5-A89D-47D4-B710-6CEFED2A6011}" v="583" dt="2018-11-23T23:10:59.670"/>
    <p1510:client id="{23BEDEC8-8BC9-457B-86F1-FD460ED3E745}" v="848" dt="2018-11-23T23:29:15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7" autoAdjust="0"/>
    <p:restoredTop sz="94643" autoAdjust="0"/>
  </p:normalViewPr>
  <p:slideViewPr>
    <p:cSldViewPr snapToGrid="0">
      <p:cViewPr>
        <p:scale>
          <a:sx n="40" d="100"/>
          <a:sy n="40" d="100"/>
        </p:scale>
        <p:origin x="64" y="1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5287B-6717-4C08-B459-DD832DAF0B7D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55BC0-3815-499C-8F86-6B40431FA3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46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42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31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03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80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2559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3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90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97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252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477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4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63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12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65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988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8530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64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370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3138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563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52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2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222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205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46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32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0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16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5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5BC0-3815-499C-8F86-6B40431FA321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23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60CF-B5A4-4EB8-A0E5-B50AD754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F8122-1F83-4D74-BA5B-4630A5E0F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43109-8B49-472E-882D-6C791E03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8AAE-B490-4272-9B62-A9277B03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0B75-C544-4ACF-B074-AFF8596C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21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81BE-B096-4FAB-A8F7-C1F3BC11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441AF-CB47-4D1D-A370-CEC63FC20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5ACDD-1E5D-4213-81D3-CDAE8A0D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873C3-668D-454C-AE11-E7EEBE32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B7DA5-F099-4A76-9160-6F6C76A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38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3D27D-EFE1-4A7B-ACF0-3078FB307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24325-32F7-4E5D-88AB-B93A8B5B0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77E98-11FE-4BFF-A188-8CFE3F0D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5538-2951-49D3-924C-3060C0CA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1CFB-BE48-40A2-8A61-E7D3AE16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72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AEE-B3D4-411A-B3CB-D8C5CBB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39B-5F30-4D50-A32F-E027F6F4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527C7-9881-4833-8C29-D7FF923C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DF566-7227-4441-8815-174B9847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70175-6EB1-4F47-BB62-265778ED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749-EEAE-40FD-8E9C-5C254677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705EA-7387-475F-95D0-3F1233A3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0F89-FB16-4F6C-A8B7-0E15E8EF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1B11-13D2-44DC-A3E8-C001ADFD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E0355-CD03-4988-82E6-E2F067B8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620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BC0F-DAAC-476D-9650-5E8EE019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70E4-A521-4751-A93F-B8B0F297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EEA02-D9F1-4F31-8D58-B18DF039E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57B6D-CA7F-45AE-B5CE-6B3A83FA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049B2-B7A7-4986-AAC5-55FA8CA9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A6E43-48E5-4035-9F18-DD9D7F7B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52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1EA-0580-43CE-A230-0455DB2B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224BA-EC73-48C9-9431-3F285007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34D89-F5A5-43E1-8219-4CEDAD57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06A30-4EA8-4922-B1FE-0DD988807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A7E44-89AC-44C0-A3B2-B5C701EF9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C48FB-B456-4DAC-8F42-76DCFB49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BC4BD-138A-452F-B966-81B54D6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E72E6-16D4-4CE9-9970-4BC7D658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8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C06-F651-4D29-AFAC-E75B6074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D80B5-302C-42F3-922F-F5330EB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14C7D-DD20-4CC5-AC65-60B324E3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BF9A1-EEBA-4B32-AF4B-EBC8D42A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0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B42-E12F-4BED-A62C-C5FCD21F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B74E1-C449-4456-A121-BD58855A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BFF82-06B5-4EAF-BF63-FD213A84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47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59C9-DBE9-45B0-B965-87AF88BC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B190-9B0D-4652-BEBA-25F81F33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5F495-F5FE-497D-B4DD-140C6421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A7B4-7F5D-4FEC-A2B8-C50E43A4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CACD7-D4A7-4A54-A4DA-93A24A36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DD46A-18A9-4908-AF36-8DFD5FE6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1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73DD-57D4-468A-97BE-383FA89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A732D-E2AF-4A46-A7CC-3B5C17D40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76436-0C74-46CC-9E5C-CDEEDC3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D28BA-0D2C-45D4-870A-1513A32C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0DE8D-0431-4CD1-B08B-AEF96023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C1DF-19B0-47B9-8ED8-C7A475B8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55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E23BE-6CA2-4F75-A998-5DF4092C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C28F4-3710-4FB8-A636-F7DD4B87C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C904E-F651-4C6B-A04C-655CFC0A1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65D8F-A0D0-4DBC-BCA7-8EF7256DED39}" type="datetimeFigureOut">
              <a:rPr lang="en-AU" smtClean="0"/>
              <a:t>24/11/2018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294C6-ED39-4B77-A388-72B1852F5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A1F3-E84D-45B7-BBAE-DA66F79C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76ED-D0CA-4B5D-BAC4-750CB1636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59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_pMOMxXrYY&amp;feature=youtu.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ethereum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djrtwo/evm-opcode-gas-costs/blob/master/opcode-gas-costs_EIP-150_revision-1e18248_2017-04-12.cs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tamask.i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faucet.rinkeby.io/" TargetMode="External"/><Relationship Id="rId4" Type="http://schemas.openxmlformats.org/officeDocument/2006/relationships/hyperlink" Target="https://faucet.metamask.i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38A0-A26F-4746-9280-C613F05A4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Carisma Classic 600 DemiBold" panose="02000000000000000000" pitchFamily="50" charset="0"/>
              </a:rPr>
              <a:t>Lecture 01/04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C59AF6-DBBF-42A2-9D97-6DE904854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1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CA29D-BD50-47E8-8FCC-2B97E88B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9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Digital Signatures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9D1DD-B193-4829-97EA-ED5DDA171AB6}"/>
              </a:ext>
            </a:extLst>
          </p:cNvPr>
          <p:cNvSpPr txBox="1"/>
          <p:nvPr/>
        </p:nvSpPr>
        <p:spPr>
          <a:xfrm>
            <a:off x="790485" y="2085492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Digital analogue to an ordinary signature; signing off on transaction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dirty="0">
                <a:latin typeface="Carisma Classic 600 DemiBold" panose="02000000000000000000" pitchFamily="50" charset="0"/>
              </a:rPr>
              <a:t>They prove the ownership of a private key, without revealing it!</a:t>
            </a:r>
          </a:p>
        </p:txBody>
      </p:sp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E2BA41F-AB04-4AB5-905D-C09F78E8D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11" y="2707072"/>
            <a:ext cx="2946104" cy="29533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2774D1-CBA0-4D8A-BFF5-7F7870E51A3D}"/>
              </a:ext>
            </a:extLst>
          </p:cNvPr>
          <p:cNvSpPr txBox="1"/>
          <p:nvPr/>
        </p:nvSpPr>
        <p:spPr>
          <a:xfrm>
            <a:off x="523785" y="2858258"/>
            <a:ext cx="8386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Digital Signature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Authorization</a:t>
            </a:r>
            <a:r>
              <a:rPr lang="en-AU" dirty="0">
                <a:latin typeface="Carisma Classic 600 DemiBold" panose="02000000000000000000" pitchFamily="50" charset="0"/>
              </a:rPr>
              <a:t>: Only the owner of the private key can create a signature that is correctly verifiable with the associated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Nonrepudiation</a:t>
            </a:r>
            <a:r>
              <a:rPr lang="en-AU" dirty="0">
                <a:latin typeface="Carisma Classic 600 DemiBold" panose="02000000000000000000" pitchFamily="50" charset="0"/>
              </a:rPr>
              <a:t>: Once signed, the signature is undeniable.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Carisma Classic 600 DemiBold" panose="02000000000000000000" pitchFamily="50" charset="0"/>
              </a:rPr>
              <a:t>Immutable</a:t>
            </a:r>
            <a:r>
              <a:rPr lang="en-AU" dirty="0">
                <a:latin typeface="Carisma Classic 600 DemiBold" panose="02000000000000000000" pitchFamily="50" charset="0"/>
              </a:rPr>
              <a:t>: Once the signature is signed, is cannot be changed.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i="1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You only need the transaction data and the associated public key to verify a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Transaction!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The receiver must produce a signature with the transaction data and their private key to receive the bitcoin!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0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THE CRYTOGRAPHIC PUZZLE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Forming the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E6B89-8186-4070-82C6-FADC527D5437}"/>
              </a:ext>
            </a:extLst>
          </p:cNvPr>
          <p:cNvSpPr txBox="1"/>
          <p:nvPr/>
        </p:nvSpPr>
        <p:spPr>
          <a:xfrm>
            <a:off x="911488" y="5487322"/>
            <a:ext cx="1053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YES!! The Blockchain is really just a </a:t>
            </a:r>
            <a:r>
              <a:rPr lang="en-AU" sz="2000" dirty="0" err="1">
                <a:latin typeface="Carisma Classic 600 DemiBold" panose="02000000000000000000" pitchFamily="50" charset="0"/>
              </a:rPr>
              <a:t>linkedlist</a:t>
            </a:r>
            <a:r>
              <a:rPr lang="en-AU" sz="2000" dirty="0">
                <a:latin typeface="Carisma Classic 600 DemiBold" panose="02000000000000000000" pitchFamily="50" charset="0"/>
              </a:rPr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B2916-E5EE-4867-B191-BA8D3419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38" y="1763438"/>
            <a:ext cx="6800850" cy="409575"/>
          </a:xfrm>
          <a:prstGeom prst="rect">
            <a:avLst/>
          </a:prstGeom>
          <a:ln w="53975">
            <a:solidFill>
              <a:srgbClr val="FF0000"/>
            </a:solidFill>
          </a:ln>
        </p:spPr>
      </p:pic>
      <p:pic>
        <p:nvPicPr>
          <p:cNvPr id="6" name="Picture 5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90F2A88-419F-4013-BEC2-EB6AA9F5A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1" y="2524218"/>
            <a:ext cx="2804389" cy="2934826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E99736-42C6-4D19-993F-1F2FAAD92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8" y="2529667"/>
            <a:ext cx="6594193" cy="28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3BAB3-1E44-4192-A169-5CC3A56E90C5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WORK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Security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9B7CF-FB15-4250-BA0E-4DA8004D1C7B}"/>
              </a:ext>
            </a:extLst>
          </p:cNvPr>
          <p:cNvSpPr txBox="1"/>
          <p:nvPr/>
        </p:nvSpPr>
        <p:spPr>
          <a:xfrm>
            <a:off x="1151043" y="1997926"/>
            <a:ext cx="6199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Satoshi’s initial vision was “1 CPU = 1 vote”.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If you use computational power, you have the chance of solving the cryptographic puzzle first.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By having a permissionless Blockchain, anyone with computational power can vote, creating a directly decentralised system of governance, amazing right!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In reality, the rise of ASICs, pools and leverage of economies of scale makes it infeasible for the average person to mine </a:t>
            </a:r>
            <a:r>
              <a:rPr lang="en-AU" dirty="0">
                <a:latin typeface="Carisma Classic 600 DemiBold" panose="02000000000000000000" pitchFamily="50" charset="0"/>
                <a:sym typeface="Wingdings" panose="05000000000000000000" pitchFamily="2" charset="2"/>
              </a:rPr>
              <a:t> Centralising power?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F056F36-F89A-47B5-8DED-531A18AC5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66" y="1997926"/>
            <a:ext cx="3381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33EB-11E4-4E69-800C-5BA8C4242FFE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Work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Pooling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42790-72EF-4E70-9589-36DC8F2D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55" y="1441148"/>
            <a:ext cx="6168854" cy="3975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582DE-650B-4AEA-84DC-762E9402E7EA}"/>
              </a:ext>
            </a:extLst>
          </p:cNvPr>
          <p:cNvSpPr txBox="1"/>
          <p:nvPr/>
        </p:nvSpPr>
        <p:spPr>
          <a:xfrm>
            <a:off x="904050" y="2039229"/>
            <a:ext cx="593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1D042-C720-49F0-A386-A5231818A4CD}"/>
              </a:ext>
            </a:extLst>
          </p:cNvPr>
          <p:cNvSpPr txBox="1"/>
          <p:nvPr/>
        </p:nvSpPr>
        <p:spPr>
          <a:xfrm>
            <a:off x="392768" y="2831530"/>
            <a:ext cx="6517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81% of all Pools are Chinese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71% of all hashpower comes from China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China has some of the cheapest power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Close access to cheap and quality hardware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C35AF-21C2-43B3-8710-ED1C291A743E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Work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The Great Firewall of China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5446E-7703-4ABE-BE99-F656353F108A}"/>
              </a:ext>
            </a:extLst>
          </p:cNvPr>
          <p:cNvSpPr txBox="1"/>
          <p:nvPr/>
        </p:nvSpPr>
        <p:spPr>
          <a:xfrm>
            <a:off x="5052356" y="1712919"/>
            <a:ext cx="60553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The Chinese Bitcoin Blockchain will grow longer as ~71% of hashpower is in China.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The Bitcoin network always accepts the longest Blockchain/most computation power as the single state of truth.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If China re-opens their Blockchain to their world, their Blockchain will be longest, making the world accept the Chinese version of the truth.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Definition of a 51% attack!!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049D7-96F7-4507-9C23-A761B6C8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03" y="3177268"/>
            <a:ext cx="3919955" cy="14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9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39989-A95A-4F9A-B35E-1E0793807A2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Work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Power Consumption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4A036-D6D7-465C-A848-D228F93466EA}"/>
              </a:ext>
            </a:extLst>
          </p:cNvPr>
          <p:cNvSpPr txBox="1"/>
          <p:nvPr/>
        </p:nvSpPr>
        <p:spPr>
          <a:xfrm>
            <a:off x="723871" y="2028278"/>
            <a:ext cx="6055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So Bitcoin has a lot of issues with centralisation due to ASICs, pooling, China and economies of scale.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Why hasn’t Bitcoin incurred a 51% attack 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2335D-9F16-42FE-B564-A5203F3FD9C0}"/>
              </a:ext>
            </a:extLst>
          </p:cNvPr>
          <p:cNvSpPr txBox="1"/>
          <p:nvPr/>
        </p:nvSpPr>
        <p:spPr>
          <a:xfrm>
            <a:off x="7329651" y="2128700"/>
            <a:ext cx="3580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GAME THEORY and GOVERNANCE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73C05-F9BB-4D72-BFBD-609072234BC6}"/>
              </a:ext>
            </a:extLst>
          </p:cNvPr>
          <p:cNvSpPr txBox="1"/>
          <p:nvPr/>
        </p:nvSpPr>
        <p:spPr>
          <a:xfrm>
            <a:off x="7645043" y="3301899"/>
            <a:ext cx="3059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arisma Classic 600 DemiBold" panose="02000000000000000000" pitchFamily="50" charset="0"/>
              </a:rPr>
              <a:t>(we will get to this a little later….)</a:t>
            </a:r>
            <a:endParaRPr lang="en-AU" sz="1200" dirty="0">
              <a:latin typeface="Carisma Classic 600 DemiBold" panose="02000000000000000000" pitchFamily="50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80B306-1F1A-4A91-9F16-C507AD25097F}"/>
              </a:ext>
            </a:extLst>
          </p:cNvPr>
          <p:cNvCxnSpPr>
            <a:cxnSpLocks/>
          </p:cNvCxnSpPr>
          <p:nvPr/>
        </p:nvCxnSpPr>
        <p:spPr>
          <a:xfrm flipV="1">
            <a:off x="5628290" y="2808514"/>
            <a:ext cx="1874781" cy="1974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347998-EDEC-4C88-9DDB-EF1881F5ED4C}"/>
              </a:ext>
            </a:extLst>
          </p:cNvPr>
          <p:cNvSpPr/>
          <p:nvPr/>
        </p:nvSpPr>
        <p:spPr>
          <a:xfrm>
            <a:off x="421233" y="330385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How do we solve these issues with power expenditure?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We could focus more on building nuclear or hydro electric power to fuel the network.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Others believe that using </a:t>
            </a:r>
            <a:r>
              <a:rPr lang="en-AU" i="1" dirty="0">
                <a:latin typeface="Carisma Classic 600 DemiBold" panose="02000000000000000000" pitchFamily="50" charset="0"/>
              </a:rPr>
              <a:t>Alternative Consensus Protocols </a:t>
            </a:r>
            <a:r>
              <a:rPr lang="en-AU" dirty="0">
                <a:latin typeface="Carisma Classic 600 DemiBold" panose="02000000000000000000" pitchFamily="50" charset="0"/>
              </a:rPr>
              <a:t>can leverage the security of Bitcoin while removing the need to use power to mine ….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9F2E10-4FAD-4B08-BCD7-C34154D1CEAD}"/>
              </a:ext>
            </a:extLst>
          </p:cNvPr>
          <p:cNvSpPr/>
          <p:nvPr/>
        </p:nvSpPr>
        <p:spPr>
          <a:xfrm>
            <a:off x="6543060" y="4329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Bitcoin networks expected annual electricity expenditure is 73.12 </a:t>
            </a:r>
            <a:r>
              <a:rPr lang="en-AU" dirty="0" err="1">
                <a:latin typeface="Carisma Classic 600 DemiBold" panose="02000000000000000000" pitchFamily="50" charset="0"/>
              </a:rPr>
              <a:t>TWh</a:t>
            </a:r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risma Classic 600 DemiBold" panose="02000000000000000000" pitchFamily="50" charset="0"/>
              </a:rPr>
              <a:t>More then Austria!</a:t>
            </a:r>
          </a:p>
        </p:txBody>
      </p:sp>
    </p:spTree>
    <p:extLst>
      <p:ext uri="{BB962C8B-B14F-4D97-AF65-F5344CB8AC3E}">
        <p14:creationId xmlns:p14="http://schemas.microsoft.com/office/powerpoint/2010/main" val="367942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F373A4-42DA-43A5-AEAB-4DF572C9C28C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Alternative Consensus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Proof of Stake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0BE49-6BCD-40E2-8FD7-10D295AAC99E}"/>
              </a:ext>
            </a:extLst>
          </p:cNvPr>
          <p:cNvSpPr/>
          <p:nvPr/>
        </p:nvSpPr>
        <p:spPr>
          <a:xfrm>
            <a:off x="931815" y="2098299"/>
            <a:ext cx="66446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Carisma Classic 600 DemiBold" panose="02000000000000000000" pitchFamily="50" charset="0"/>
              </a:rPr>
              <a:t>Upon commencement of a Proof of Stake protocol, network participants receive a distribution of tokens via ICO, or through their holdings if the protocol is going from </a:t>
            </a:r>
            <a:r>
              <a:rPr lang="en-AU" b="1" dirty="0" err="1">
                <a:latin typeface="Carisma Classic 600 DemiBold" panose="02000000000000000000" pitchFamily="50" charset="0"/>
              </a:rPr>
              <a:t>PoW</a:t>
            </a:r>
            <a:r>
              <a:rPr lang="en-AU" b="1" dirty="0">
                <a:latin typeface="Carisma Classic 600 DemiBold" panose="02000000000000000000" pitchFamily="50" charset="0"/>
              </a:rPr>
              <a:t> to </a:t>
            </a:r>
            <a:r>
              <a:rPr lang="en-AU" b="1" dirty="0" err="1">
                <a:latin typeface="Carisma Classic 600 DemiBold" panose="02000000000000000000" pitchFamily="50" charset="0"/>
              </a:rPr>
              <a:t>PoS.</a:t>
            </a:r>
            <a:r>
              <a:rPr lang="en-AU" b="1" dirty="0">
                <a:latin typeface="Carisma Classic 600 DemiBold" panose="02000000000000000000" pitchFamily="50" charset="0"/>
              </a:rPr>
              <a:t> 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They then “stake” their tokens in order to have a chance to be selected to write the next block.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If selected, they get to write the next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latin typeface="Carisma Classic 600 DemiBold" panose="02000000000000000000" pitchFamily="50" charset="0"/>
              </a:rPr>
              <a:t>Called “forgers”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If there is a fixed amount of money, forgers only receive transaction fee, if there is a fixed money supply they receive reward + transaction fee.</a:t>
            </a:r>
          </a:p>
        </p:txBody>
      </p:sp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2F9531A-E5A2-41F4-B533-EC0318457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03" y="1187588"/>
            <a:ext cx="3253097" cy="1626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7B1F9C-4D29-4E51-813F-9C726D98D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139" y="4397128"/>
            <a:ext cx="3806046" cy="1215160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A10C285-D483-4F1F-B92F-BDB16EFB6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52" y="2953975"/>
            <a:ext cx="3498831" cy="130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80BE49-6BCD-40E2-8FD7-10D295AAC99E}"/>
                  </a:ext>
                </a:extLst>
              </p:cNvPr>
              <p:cNvSpPr/>
              <p:nvPr/>
            </p:nvSpPr>
            <p:spPr>
              <a:xfrm>
                <a:off x="931815" y="2098299"/>
                <a:ext cx="6126401" cy="2611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b="1" u="sng" dirty="0">
                    <a:latin typeface="Carisma Classic 600 DemiBold" panose="02000000000000000000" pitchFamily="50" charset="0"/>
                  </a:rPr>
                  <a:t>Quadratic Voting</a:t>
                </a:r>
              </a:p>
              <a:p>
                <a:r>
                  <a:rPr lang="en-AU" b="1" dirty="0">
                    <a:latin typeface="Carisma Classic 600 DemiBold" panose="02000000000000000000" pitchFamily="50" charset="0"/>
                  </a:rPr>
                  <a:t>In order to disincentivize the continual purchase of more tokens to take over the network, just reduce the amount of votes per token.</a:t>
                </a:r>
              </a:p>
              <a:p>
                <a:endParaRPr lang="en-AU" b="1" dirty="0">
                  <a:latin typeface="Carisma Classic 600 DemiBold" panose="02000000000000000000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en-AU" b="1" dirty="0">
                    <a:latin typeface="Carisma Classic 600 DemiBold" panose="02000000000000000000" pitchFamily="50" charset="0"/>
                  </a:rPr>
                  <a:t> of votes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#</m:t>
                        </m:r>
                      </m:e>
                    </m:rad>
                  </m:oMath>
                </a14:m>
                <a:r>
                  <a:rPr lang="en-AU" b="1" dirty="0">
                    <a:latin typeface="Carisma Classic 600 DemiBold" panose="02000000000000000000" pitchFamily="50" charset="0"/>
                  </a:rPr>
                  <a:t> of tokens held </a:t>
                </a:r>
              </a:p>
              <a:p>
                <a:endParaRPr lang="en-AU" b="1" dirty="0">
                  <a:latin typeface="Carisma Classic 600 DemiBold" panose="02000000000000000000" pitchFamily="50" charset="0"/>
                </a:endParaRPr>
              </a:p>
              <a:p>
                <a:r>
                  <a:rPr lang="en-AU" b="1" dirty="0">
                    <a:latin typeface="Carisma Classic 600 DemiBold" panose="02000000000000000000" pitchFamily="50" charset="0"/>
                  </a:rPr>
                  <a:t>For example… </a:t>
                </a:r>
              </a:p>
              <a:p>
                <a:endParaRPr lang="en-AU" b="1" dirty="0">
                  <a:latin typeface="Carisma Classic 600 DemiBold" panose="02000000000000000000" pitchFamily="50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80BE49-6BCD-40E2-8FD7-10D295AAC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5" y="2098299"/>
                <a:ext cx="6126401" cy="2611484"/>
              </a:xfrm>
              <a:prstGeom prst="rect">
                <a:avLst/>
              </a:prstGeom>
              <a:blipFill>
                <a:blip r:embed="rId4"/>
                <a:stretch>
                  <a:fillRect l="-896" t="-11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FF051E5-A618-4142-A76B-FCA9F30E40DA}"/>
              </a:ext>
            </a:extLst>
          </p:cNvPr>
          <p:cNvSpPr/>
          <p:nvPr/>
        </p:nvSpPr>
        <p:spPr>
          <a:xfrm>
            <a:off x="2918419" y="4204152"/>
            <a:ext cx="43408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latin typeface="Carisma Classic 600 DemiBold" panose="02000000000000000000" pitchFamily="50" charset="0"/>
              </a:rPr>
              <a:t>1 token = 1 vote</a:t>
            </a:r>
          </a:p>
          <a:p>
            <a:pPr algn="ctr"/>
            <a:r>
              <a:rPr lang="en-AU" b="1" dirty="0">
                <a:latin typeface="Carisma Classic 600 DemiBold" panose="02000000000000000000" pitchFamily="50" charset="0"/>
              </a:rPr>
              <a:t>4 token = 2 votes</a:t>
            </a:r>
          </a:p>
          <a:p>
            <a:pPr algn="ctr"/>
            <a:r>
              <a:rPr lang="en-AU" b="1" dirty="0">
                <a:latin typeface="Carisma Classic 600 DemiBold" panose="02000000000000000000" pitchFamily="50" charset="0"/>
              </a:rPr>
              <a:t>9 token = 3 votes</a:t>
            </a:r>
          </a:p>
          <a:p>
            <a:pPr algn="ctr"/>
            <a:r>
              <a:rPr lang="en-AU" b="1" dirty="0">
                <a:latin typeface="Carisma Classic 600 DemiBold" panose="02000000000000000000" pitchFamily="50" charset="0"/>
              </a:rPr>
              <a:t>…….</a:t>
            </a:r>
          </a:p>
          <a:p>
            <a:pPr algn="ctr"/>
            <a:r>
              <a:rPr lang="en-AU" b="1" dirty="0">
                <a:latin typeface="Carisma Classic 600 DemiBold" panose="02000000000000000000" pitchFamily="50" charset="0"/>
              </a:rPr>
              <a:t>40000 token = 200 votes!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1D9D5-77DA-4861-BF77-3A58CDA8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81" y="2098299"/>
            <a:ext cx="4340862" cy="2823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B197FB-BC43-47B5-84F0-22E40D6A77D7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STAKE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Quadratic Voting</a:t>
            </a:r>
          </a:p>
        </p:txBody>
      </p:sp>
    </p:spTree>
    <p:extLst>
      <p:ext uri="{BB962C8B-B14F-4D97-AF65-F5344CB8AC3E}">
        <p14:creationId xmlns:p14="http://schemas.microsoft.com/office/powerpoint/2010/main" val="429241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F373A4-42DA-43A5-AEAB-4DF572C9C28C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PROOF OF STAKE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Nothing-at-stake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0BE49-6BCD-40E2-8FD7-10D295AAC99E}"/>
              </a:ext>
            </a:extLst>
          </p:cNvPr>
          <p:cNvSpPr/>
          <p:nvPr/>
        </p:nvSpPr>
        <p:spPr>
          <a:xfrm>
            <a:off x="931815" y="2098299"/>
            <a:ext cx="58869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Carisma Classic 600 DemiBold" panose="02000000000000000000" pitchFamily="50" charset="0"/>
              </a:rPr>
              <a:t>The Nothing-at-stake problem is a unique issue in early Proof of Stake models, where initially just holding tokens provided voting rights. 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In Proof of Work, miners expend real estate, power, infrastructure and hardware costs before they </a:t>
            </a:r>
            <a:r>
              <a:rPr lang="en-AU" b="1" dirty="0" err="1">
                <a:latin typeface="Carisma Classic 600 DemiBold" panose="02000000000000000000" pitchFamily="50" charset="0"/>
              </a:rPr>
              <a:t>potentialy</a:t>
            </a:r>
            <a:r>
              <a:rPr lang="en-AU" b="1" dirty="0">
                <a:latin typeface="Carisma Classic 600 DemiBold" panose="02000000000000000000" pitchFamily="50" charset="0"/>
              </a:rPr>
              <a:t> receive a reward. </a:t>
            </a:r>
            <a:r>
              <a:rPr lang="en-AU" b="1" i="1" dirty="0">
                <a:latin typeface="Carisma Classic 600 DemiBold" panose="02000000000000000000" pitchFamily="50" charset="0"/>
              </a:rPr>
              <a:t>Realized costs</a:t>
            </a:r>
          </a:p>
          <a:p>
            <a:endParaRPr lang="en-AU" b="1" i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In Proof of Stake, forgers stake and act well in order to mitigate </a:t>
            </a:r>
            <a:r>
              <a:rPr lang="en-AU" b="1" i="1" dirty="0">
                <a:latin typeface="Carisma Classic 600 DemiBold" panose="02000000000000000000" pitchFamily="50" charset="0"/>
              </a:rPr>
              <a:t>potential loss of economic value. </a:t>
            </a:r>
          </a:p>
          <a:p>
            <a:endParaRPr lang="en-AU" b="1" i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As there is no realized cost in Proof of Stake, a forger can mine every fork in order to ensure they forge on the right Blockchain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</p:txBody>
      </p:sp>
      <p:pic>
        <p:nvPicPr>
          <p:cNvPr id="12" name="Picture 11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67D8F625-F196-4320-B0B7-C41D65A33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31" y="2776976"/>
            <a:ext cx="4841107" cy="18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F373A4-42DA-43A5-AEAB-4DF572C9C28C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Governance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Primer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0BE49-6BCD-40E2-8FD7-10D295AAC99E}"/>
              </a:ext>
            </a:extLst>
          </p:cNvPr>
          <p:cNvSpPr/>
          <p:nvPr/>
        </p:nvSpPr>
        <p:spPr>
          <a:xfrm>
            <a:off x="1539237" y="2011381"/>
            <a:ext cx="74545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Carisma Classic 600 DemiBold" panose="02000000000000000000" pitchFamily="50" charset="0"/>
              </a:rPr>
              <a:t>“</a:t>
            </a:r>
            <a:r>
              <a:rPr lang="en-GB" dirty="0">
                <a:latin typeface="Carisma Classic 600 DemiBold" panose="02000000000000000000" pitchFamily="50" charset="0"/>
              </a:rPr>
              <a:t>Governance refers to all actions such as decision-making processes that are involved in creating, updating, and abandoning formal and informal rules of a system.”</a:t>
            </a:r>
          </a:p>
          <a:p>
            <a:endParaRPr lang="en-GB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Governance sits at the very centre of Blockchain technology. </a:t>
            </a:r>
          </a:p>
          <a:p>
            <a:endParaRPr lang="en-AU" b="1" dirty="0">
              <a:latin typeface="Carisma Classic 600 DemiBold" panose="02000000000000000000" pitchFamily="50" charset="0"/>
            </a:endParaRPr>
          </a:p>
          <a:p>
            <a:r>
              <a:rPr lang="en-AU" b="1" dirty="0">
                <a:latin typeface="Carisma Classic 600 DemiBold" panose="02000000000000000000" pitchFamily="50" charset="0"/>
              </a:rPr>
              <a:t>The world currently has 1000’s of years of research in centralised governance protocols (governments, corporates etc), but for decentralised protocols, we are at the beginning of movement of fundamental research. </a:t>
            </a:r>
          </a:p>
        </p:txBody>
      </p:sp>
    </p:spTree>
    <p:extLst>
      <p:ext uri="{BB962C8B-B14F-4D97-AF65-F5344CB8AC3E}">
        <p14:creationId xmlns:p14="http://schemas.microsoft.com/office/powerpoint/2010/main" val="90874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B6B24F-EFEE-4363-85C6-F19D8775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012" y="1686179"/>
            <a:ext cx="8469768" cy="3176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ED8B2-62FA-4919-8A91-B5C040224D31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657855-BA0A-4DA6-B679-E69751ED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5251" y="2507851"/>
            <a:ext cx="581025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A12F6-5B2D-48B0-9E8E-8DC20D3E7B03}"/>
              </a:ext>
            </a:extLst>
          </p:cNvPr>
          <p:cNvSpPr txBox="1"/>
          <p:nvPr/>
        </p:nvSpPr>
        <p:spPr>
          <a:xfrm>
            <a:off x="1727938" y="3904131"/>
            <a:ext cx="655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85A85-E47E-4679-89E8-7BA5414638AB}"/>
              </a:ext>
            </a:extLst>
          </p:cNvPr>
          <p:cNvSpPr txBox="1"/>
          <p:nvPr/>
        </p:nvSpPr>
        <p:spPr>
          <a:xfrm>
            <a:off x="3856381" y="2565303"/>
            <a:ext cx="54963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Blockchain primitives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Solidity Deep Dive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Workshop Examples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Building a token</a:t>
            </a:r>
            <a:endParaRPr lang="en-AU">
              <a:latin typeface="Carisma Classic 600 DemiBold" panose="02000000000000000000" pitchFamily="50" charset="0"/>
            </a:endParaRPr>
          </a:p>
          <a:p>
            <a:pPr algn="ctr"/>
            <a:r>
              <a:rPr lang="en-AU">
                <a:latin typeface="Carisma Classic 600 DemiBold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349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3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19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3BAB3-1E44-4192-A169-5CC3A56E90C5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Bitcoin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Scripting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9B7CF-FB15-4250-BA0E-4DA8004D1C7B}"/>
              </a:ext>
            </a:extLst>
          </p:cNvPr>
          <p:cNvSpPr txBox="1"/>
          <p:nvPr/>
        </p:nvSpPr>
        <p:spPr>
          <a:xfrm>
            <a:off x="1151043" y="1997926"/>
            <a:ext cx="6199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>
              <a:latin typeface="Carisma Classic 600 DemiBold" panose="020000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FC24-9C4A-4C36-967F-CEAC668D9C1D}"/>
              </a:ext>
            </a:extLst>
          </p:cNvPr>
          <p:cNvSpPr txBox="1"/>
          <p:nvPr/>
        </p:nvSpPr>
        <p:spPr>
          <a:xfrm>
            <a:off x="1035428" y="2223898"/>
            <a:ext cx="82819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Scripting is intentionally kept simple. Bitcoin is only meant to send money!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Reverse Polish, Stack Based.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Not Turing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No loops.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WHY?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Removes potential attack vectors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Less potential ways to mix code that can create bugs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Harder to exploit for hackers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Removes un-necessary use of </a:t>
            </a:r>
            <a:r>
              <a:rPr lang="en-AU" err="1">
                <a:latin typeface="Carisma Classic 600 DemiBold" panose="02000000000000000000" pitchFamily="50" charset="0"/>
              </a:rPr>
              <a:t>hashrate</a:t>
            </a:r>
            <a:r>
              <a:rPr lang="en-AU">
                <a:latin typeface="Carisma Classic 600 DemiBold" panose="02000000000000000000" pitchFamily="50" charset="0"/>
              </a:rPr>
              <a:t>!</a:t>
            </a:r>
          </a:p>
          <a:p>
            <a:pPr lvl="1"/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So what’s the problem? A simple language means simple transactions. What if we wanted to do more?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5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61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33EB-11E4-4E69-800C-5BA8C4242FFE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Bitcoin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1D042-C720-49F0-A386-A5231818A4CD}"/>
              </a:ext>
            </a:extLst>
          </p:cNvPr>
          <p:cNvSpPr txBox="1"/>
          <p:nvPr/>
        </p:nvSpPr>
        <p:spPr>
          <a:xfrm>
            <a:off x="393562" y="2184574"/>
            <a:ext cx="539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Metadata is arbitrary data that can be stored in a Bitcoin Blockchain using the OP_RETURN op-code.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Users have up-to 80 bytes worth of data (1 byte = 1 character) to spend.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Controversial in the Bitcoin community; the vision for Bitcoin was to store a record for transactions not to save information about stocks, bonds, </a:t>
            </a:r>
            <a:r>
              <a:rPr lang="en-AU" err="1">
                <a:latin typeface="Carisma Classic 600 DemiBold" panose="02000000000000000000" pitchFamily="50" charset="0"/>
              </a:rPr>
              <a:t>IoU’s</a:t>
            </a:r>
            <a:r>
              <a:rPr lang="en-AU">
                <a:latin typeface="Carisma Classic 600 DemiBold" panose="02000000000000000000" pitchFamily="50" charset="0"/>
              </a:rPr>
              <a:t>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765F7CE-C0FE-44C3-9418-557A54874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8" y="1625993"/>
            <a:ext cx="4681448" cy="180300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A3DE162-0BC4-4016-A4EA-FF963C012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2" y="3429000"/>
            <a:ext cx="4129984" cy="27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33EB-11E4-4E69-800C-5BA8C4242FFE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Bitcoin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Colour coin examples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582DE-650B-4AEA-84DC-762E9402E7EA}"/>
              </a:ext>
            </a:extLst>
          </p:cNvPr>
          <p:cNvSpPr txBox="1"/>
          <p:nvPr/>
        </p:nvSpPr>
        <p:spPr>
          <a:xfrm>
            <a:off x="904050" y="2039229"/>
            <a:ext cx="593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BDE3C80-95B0-4D4E-9BF9-F0897EE7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9" y="1852612"/>
            <a:ext cx="4371975" cy="828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F07DE-2848-4419-B2AB-EE4F525C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3" y="3304517"/>
            <a:ext cx="4249463" cy="16972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282F58-346E-4A32-94CF-32A846ED5904}"/>
              </a:ext>
            </a:extLst>
          </p:cNvPr>
          <p:cNvSpPr txBox="1"/>
          <p:nvPr/>
        </p:nvSpPr>
        <p:spPr>
          <a:xfrm>
            <a:off x="342421" y="2101439"/>
            <a:ext cx="641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Namecoin was an early implementation of secure digitized identity and Domain Name Service Data</a:t>
            </a:r>
          </a:p>
          <a:p>
            <a:pPr marL="342900" indent="-342900">
              <a:buAutoNum type="arabicPeriod"/>
            </a:pPr>
            <a:endParaRPr lang="en-AU"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24E29-1F69-4559-8C49-190960F61AFB}"/>
              </a:ext>
            </a:extLst>
          </p:cNvPr>
          <p:cNvSpPr txBox="1"/>
          <p:nvPr/>
        </p:nvSpPr>
        <p:spPr>
          <a:xfrm>
            <a:off x="4970476" y="3613678"/>
            <a:ext cx="6416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A precursor to Ethereum before diverting paths, </a:t>
            </a:r>
            <a:r>
              <a:rPr lang="en-AU" err="1">
                <a:latin typeface="Carisma Classic 600 DemiBold" panose="02000000000000000000" pitchFamily="50" charset="0"/>
              </a:rPr>
              <a:t>Mastercoin</a:t>
            </a:r>
            <a:r>
              <a:rPr lang="en-AU">
                <a:latin typeface="Carisma Classic 600 DemiBold" panose="02000000000000000000" pitchFamily="50" charset="0"/>
              </a:rPr>
              <a:t> attempted to create custom digital assets (tokens) that were tradable just like the alt-coins of today. </a:t>
            </a:r>
          </a:p>
          <a:p>
            <a:pPr marL="342900" indent="-342900">
              <a:buAutoNum type="arabicPeriod"/>
            </a:pPr>
            <a:endParaRPr lang="en-AU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2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C35AF-21C2-43B3-8710-ED1C291A743E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Conception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E89EE-49B3-4E87-8374-16513EF94198}"/>
              </a:ext>
            </a:extLst>
          </p:cNvPr>
          <p:cNvSpPr txBox="1"/>
          <p:nvPr/>
        </p:nvSpPr>
        <p:spPr>
          <a:xfrm>
            <a:off x="497572" y="2305761"/>
            <a:ext cx="60553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>
                <a:latin typeface="Carisma Classic 600 DemiBold" panose="02000000000000000000" pitchFamily="50" charset="0"/>
              </a:rPr>
              <a:t>Raised 16 million USD 31</a:t>
            </a:r>
            <a:r>
              <a:rPr lang="en-AU" baseline="30000">
                <a:latin typeface="Carisma Classic 600 DemiBold" panose="02000000000000000000" pitchFamily="50" charset="0"/>
              </a:rPr>
              <a:t>st</a:t>
            </a:r>
            <a:r>
              <a:rPr lang="en-AU">
                <a:latin typeface="Carisma Classic 600 DemiBold" panose="02000000000000000000" pitchFamily="50" charset="0"/>
              </a:rPr>
              <a:t> August 2014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1 </a:t>
            </a:r>
            <a:r>
              <a:rPr lang="en-AU" err="1">
                <a:latin typeface="Carisma Classic 600 DemiBold" panose="02000000000000000000" pitchFamily="50" charset="0"/>
              </a:rPr>
              <a:t>btc</a:t>
            </a:r>
            <a:r>
              <a:rPr lang="en-AU">
                <a:latin typeface="Carisma Classic 600 DemiBold" panose="02000000000000000000" pitchFamily="50" charset="0"/>
              </a:rPr>
              <a:t> = 2000 eth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But why Ethereum?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(nearly)-Turing complete language, solidity, allowed for complex “smart contracts” (high functionality transactions).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err="1">
                <a:latin typeface="Carisma Classic 600 DemiBold" panose="02000000000000000000" pitchFamily="50" charset="0"/>
              </a:rPr>
              <a:t>Đecentralised</a:t>
            </a:r>
            <a:r>
              <a:rPr lang="en-AU">
                <a:latin typeface="Carisma Classic 600 DemiBold" panose="02000000000000000000" pitchFamily="50" charset="0"/>
              </a:rPr>
              <a:t> Applications that could be built using smart contracts.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No down time, censorship resistant etc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FB5F7-A198-4AA0-A8B2-23DEA59C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1004421"/>
            <a:ext cx="3810000" cy="381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879FA20-73C8-4A91-9FBB-68103FF23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/>
          <a:stretch/>
        </p:blipFill>
        <p:spPr>
          <a:xfrm>
            <a:off x="6658796" y="4315596"/>
            <a:ext cx="4656083" cy="14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23</a:t>
            </a:r>
            <a:endParaRPr lang="en-AU" sz="2800">
              <a:solidFill>
                <a:srgbClr val="8400A2"/>
              </a:solidFill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Solidity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502188" y="2125523"/>
            <a:ext cx="6055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Solidity is a </a:t>
            </a:r>
            <a:r>
              <a:rPr lang="en-AU" i="1">
                <a:latin typeface="Carisma Classic 600 DemiBold" panose="02000000000000000000" pitchFamily="50" charset="0"/>
              </a:rPr>
              <a:t>statically-typed </a:t>
            </a:r>
            <a:r>
              <a:rPr lang="en-AU">
                <a:latin typeface="Carisma Classic 600 DemiBold" panose="02000000000000000000" pitchFamily="50" charset="0"/>
              </a:rPr>
              <a:t> programming language.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Compiled down into byte code and run on the EVM.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Similar to JavaScript but geared towards Object Orientated Programming Languages (C++, C# etc).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Allows for much more complex transactions on the Blockchain.</a:t>
            </a: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6CEDBB-49E0-44CE-A51D-29952D26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47"/>
          <a:stretch/>
        </p:blipFill>
        <p:spPr>
          <a:xfrm>
            <a:off x="6557517" y="3429000"/>
            <a:ext cx="4899137" cy="23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24</a:t>
            </a:r>
            <a:endParaRPr lang="en-AU" sz="2800">
              <a:solidFill>
                <a:srgbClr val="8400A2"/>
              </a:solidFill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The World Computer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502188" y="2125523"/>
            <a:ext cx="60553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The idea of the Ethereum Virtual Machine meant that at anytime you could execute smart contracts and</a:t>
            </a:r>
          </a:p>
          <a:p>
            <a:r>
              <a:rPr lang="en-AU">
                <a:latin typeface="Carisma Classic 600 DemiBold" panose="02000000000000000000" pitchFamily="50" charset="0"/>
              </a:rPr>
              <a:t>Decentralise applications.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Miners would be incentivized to process all data for your applications through mining fees!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Incredible! … but what’s the catch?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 u="sng" err="1">
                <a:latin typeface="Carisma Classic 600 DemiBold" panose="02000000000000000000" pitchFamily="50" charset="0"/>
              </a:rPr>
              <a:t>Deconomy</a:t>
            </a:r>
            <a:r>
              <a:rPr lang="en-AU" u="sng">
                <a:latin typeface="Carisma Classic 600 DemiBold" panose="02000000000000000000" pitchFamily="50" charset="0"/>
              </a:rPr>
              <a:t> April 2018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Ethereum is x1,000,000 most costly to store data and provide computational power.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It doesn’t scale and it is slow!</a:t>
            </a: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90AE1-4087-4269-84CE-C96745710ADC}"/>
              </a:ext>
            </a:extLst>
          </p:cNvPr>
          <p:cNvSpPr/>
          <p:nvPr/>
        </p:nvSpPr>
        <p:spPr>
          <a:xfrm>
            <a:off x="7459842" y="1862223"/>
            <a:ext cx="29160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>
                <a:latin typeface="Carisma Classic 600 DemiBold" panose="02000000000000000000" pitchFamily="50" charset="0"/>
              </a:rPr>
              <a:t>Solution?</a:t>
            </a:r>
          </a:p>
          <a:p>
            <a:pPr algn="ctr"/>
            <a:endParaRPr lang="en-AU">
              <a:latin typeface="Carisma Classic 600 DemiBold" panose="02000000000000000000" pitchFamily="50" charset="0"/>
            </a:endParaRPr>
          </a:p>
          <a:p>
            <a:pPr algn="ctr"/>
            <a:r>
              <a:rPr lang="en-AU" sz="2400" i="1">
                <a:latin typeface="Carisma Classic 600 DemiBold" panose="02000000000000000000" pitchFamily="50" charset="0"/>
              </a:rPr>
              <a:t>Casper and Plasma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A7B95-F36F-4356-8A4D-8F4147E01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89" y="3179870"/>
            <a:ext cx="3426242" cy="28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8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Smart Contracts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4705129" y="1372115"/>
            <a:ext cx="60553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But what </a:t>
            </a:r>
            <a:r>
              <a:rPr lang="en-AU" i="1">
                <a:latin typeface="Carisma Classic 600 DemiBold" panose="02000000000000000000" pitchFamily="50" charset="0"/>
              </a:rPr>
              <a:t>are </a:t>
            </a:r>
            <a:r>
              <a:rPr lang="en-AU">
                <a:latin typeface="Carisma Classic 600 DemiBold" panose="02000000000000000000" pitchFamily="50" charset="0"/>
              </a:rPr>
              <a:t>“smart contracts”.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“</a:t>
            </a:r>
            <a:r>
              <a:rPr lang="en-GB"/>
              <a:t>A </a:t>
            </a:r>
            <a:r>
              <a:rPr lang="en-GB" b="1"/>
              <a:t>smart contract</a:t>
            </a:r>
            <a:r>
              <a:rPr lang="en-GB"/>
              <a:t> is a computer protocol intended to digitally facilitate, verify, or enforce the negotiation or performance of a contract</a:t>
            </a:r>
            <a:r>
              <a:rPr lang="en-AU"/>
              <a:t>”. </a:t>
            </a:r>
            <a:r>
              <a:rPr lang="en-AU">
                <a:latin typeface="Carisma Classic 600 DemiBold" panose="02000000000000000000" pitchFamily="50" charset="0"/>
              </a:rPr>
              <a:t>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Instead of sending transactions, sender can create an arbitrary set of requirements for the receiver to meet.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571D80F-E977-4C6D-971A-7792A9BB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8" y="3990880"/>
            <a:ext cx="5508131" cy="20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Smart Contracts (2)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795281" y="2266950"/>
            <a:ext cx="605532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Carisma Classic 600 DemiBold" panose="02000000000000000000" pitchFamily="50" charset="0"/>
              </a:rPr>
              <a:t>Smart contracts have many, if not infinite applications.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Requirements for receiver are set in a high level language, so it’s easier to code smart contract requirements rather then using Script in Blockchain.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 sz="2400" u="sng">
                <a:latin typeface="Carisma Classic 600 DemiBold" panose="02000000000000000000" pitchFamily="50" charset="0"/>
              </a:rPr>
              <a:t>IoT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Interfacing a smart contract with a door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>
                <a:latin typeface="Carisma Classic 600 DemiBold" panose="02000000000000000000" pitchFamily="50" charset="0"/>
              </a:rPr>
              <a:t>Payment upon entry, once confirmed on the Blockchain, is relayed to actuators that open a door for entry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 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3B55C-7D7C-4925-BE33-72AE34A47458}"/>
              </a:ext>
            </a:extLst>
          </p:cNvPr>
          <p:cNvSpPr/>
          <p:nvPr/>
        </p:nvSpPr>
        <p:spPr>
          <a:xfrm>
            <a:off x="7645891" y="4482941"/>
            <a:ext cx="3357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>
                <a:hlinkClick r:id="rId3"/>
              </a:rPr>
              <a:t>https://www.youtube.com/watch?v=D_pMOMxXrYY&amp;feature=youtu.be</a:t>
            </a:r>
            <a:endParaRPr lang="en-AU"/>
          </a:p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C97B5-FBCE-43F9-A720-AD05798E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26" y="1247883"/>
            <a:ext cx="4371001" cy="30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17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Smart Contracts (3)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255215" y="2310432"/>
            <a:ext cx="47625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>
                <a:solidFill>
                  <a:srgbClr val="92D050"/>
                </a:solidFill>
                <a:latin typeface="Carisma Classic 600 DemiBold" panose="02000000000000000000" pitchFamily="50" charset="0"/>
              </a:rPr>
              <a:t>ERC token standard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 u="sng">
                <a:latin typeface="Carisma Classic 600 DemiBold" panose="02000000000000000000" pitchFamily="50" charset="0"/>
              </a:rPr>
              <a:t>ERC 20 tokens. </a:t>
            </a:r>
            <a:r>
              <a:rPr lang="en-AU">
                <a:latin typeface="Carisma Classic 600 DemiBold" panose="02000000000000000000" pitchFamily="50" charset="0"/>
              </a:rPr>
              <a:t>The go to token standard for raising funding via a Token Generation Event (TGE)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r>
              <a:rPr lang="en-AU">
                <a:latin typeface="Carisma Classic 600 DemiBold" panose="02000000000000000000" pitchFamily="50" charset="0"/>
              </a:rPr>
              <a:t>$7.3 Billion USD raised through ICO since conception.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960D01-7459-405E-A4D3-AD37B3E8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75" y="1959462"/>
            <a:ext cx="7174317" cy="33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85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ERC20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4EAB6-76CC-41E3-A545-DBDC3365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52" y="1769719"/>
            <a:ext cx="7342611" cy="44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1907276" y="593746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CENTRAL POINT OF FAILURE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what could go wrong?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025650" y="1316487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2277786" y="2141444"/>
            <a:ext cx="61994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System failure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Rent seeking/high fees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Time cost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Human variability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Bank runs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Frozen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Seized assets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Fraud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Identity Theft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Hacking </a:t>
            </a:r>
          </a:p>
          <a:p>
            <a:pPr marL="342900" indent="-342900">
              <a:buAutoNum type="arabicPeriod"/>
            </a:pPr>
            <a:r>
              <a:rPr lang="en-AU" sz="2000" dirty="0">
                <a:latin typeface="Carisma Classic 600 DemiBold" panose="02000000000000000000" pitchFamily="50" charset="0"/>
              </a:rPr>
              <a:t>Privacy breaches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9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29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ERC20</a:t>
            </a:r>
            <a:endParaRPr lang="en-AU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FD1F-27C7-442F-9923-837B9943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75" y="1663858"/>
            <a:ext cx="7215703" cy="46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2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A6817-ED9B-46EE-81AB-1F20B7474FDD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Smart Contracts (3)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4A7E-5B5B-40F4-B4C7-18DCAE970293}"/>
              </a:ext>
            </a:extLst>
          </p:cNvPr>
          <p:cNvSpPr txBox="1"/>
          <p:nvPr/>
        </p:nvSpPr>
        <p:spPr>
          <a:xfrm>
            <a:off x="225124" y="1878558"/>
            <a:ext cx="605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solidFill>
                  <a:srgbClr val="92D050"/>
                </a:solidFill>
                <a:latin typeface="Carisma Classic 600 DemiBold" panose="02000000000000000000" pitchFamily="50" charset="0"/>
              </a:rPr>
              <a:t>ERC token standard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u="sng" dirty="0">
                <a:latin typeface="Carisma Classic 600 DemiBold" panose="02000000000000000000" pitchFamily="50" charset="0"/>
              </a:rPr>
              <a:t>ERC 20 tokens. </a:t>
            </a:r>
            <a:r>
              <a:rPr lang="en-AU" dirty="0">
                <a:latin typeface="Carisma Classic 600 DemiBold" panose="02000000000000000000" pitchFamily="50" charset="0"/>
              </a:rPr>
              <a:t>The go to token standard for raising funding via a Token Generation Event (TGE)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>
                <a:latin typeface="Carisma Classic 600 DemiBold" panose="02000000000000000000" pitchFamily="50" charset="0"/>
              </a:rPr>
              <a:t>$7.3 Billion USD raised through ICO since conception.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u="sng" dirty="0">
                <a:latin typeface="Carisma Classic 600 DemiBold" panose="02000000000000000000" pitchFamily="50" charset="0"/>
              </a:rPr>
              <a:t>ERC 721: Non-Fungible-Tokens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dirty="0" err="1">
                <a:latin typeface="Carisma Classic 600 DemiBold" panose="02000000000000000000" pitchFamily="50" charset="0"/>
              </a:rPr>
              <a:t>Cryptokitties</a:t>
            </a:r>
            <a:r>
              <a:rPr lang="en-AU" dirty="0">
                <a:latin typeface="Carisma Classic 600 DemiBold" panose="02000000000000000000" pitchFamily="50" charset="0"/>
              </a:rPr>
              <a:t>! Genesis, first cat, sold for 246.7 ETH (~$117,712 USD on the day)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r>
              <a:rPr lang="en-AU" u="sng" dirty="0">
                <a:latin typeface="Carisma Classic 600 DemiBold" panose="02000000000000000000" pitchFamily="50" charset="0"/>
              </a:rPr>
              <a:t>ERC 725: Identity token standard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0DDAD-41BE-4E3A-9A60-5CF097E4C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25" y="-910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5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B6B24F-EFEE-4363-85C6-F19D8775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012" y="1686179"/>
            <a:ext cx="8469768" cy="31761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657855-BA0A-4DA6-B679-E69751ED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9673" y="2847975"/>
            <a:ext cx="581025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A12F6-5B2D-48B0-9E8E-8DC20D3E7B03}"/>
              </a:ext>
            </a:extLst>
          </p:cNvPr>
          <p:cNvSpPr txBox="1"/>
          <p:nvPr/>
        </p:nvSpPr>
        <p:spPr>
          <a:xfrm>
            <a:off x="1727937" y="3904131"/>
            <a:ext cx="84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>
                <a:solidFill>
                  <a:srgbClr val="8400A2"/>
                </a:solidFill>
                <a:latin typeface="Carisma Classic 600 DemiBold" panose="02000000000000000000" pitchFamily="50" charset="0"/>
              </a:rPr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85A85-E47E-4679-89E8-7BA5414638AB}"/>
              </a:ext>
            </a:extLst>
          </p:cNvPr>
          <p:cNvSpPr txBox="1"/>
          <p:nvPr/>
        </p:nvSpPr>
        <p:spPr>
          <a:xfrm>
            <a:off x="3856381" y="2565303"/>
            <a:ext cx="54963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Blockchain primitives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Solidity Deep Dive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Workshop Examples</a:t>
            </a:r>
          </a:p>
          <a:p>
            <a:pPr algn="ctr"/>
            <a:r>
              <a:rPr lang="en-AU" sz="2400">
                <a:latin typeface="Carisma Classic 600 DemiBold" panose="02000000000000000000" pitchFamily="50" charset="0"/>
              </a:rPr>
              <a:t>Building a token</a:t>
            </a:r>
            <a:endParaRPr lang="en-AU">
              <a:latin typeface="Carisma Classic 600 DemiBold" panose="02000000000000000000" pitchFamily="50" charset="0"/>
            </a:endParaRPr>
          </a:p>
          <a:p>
            <a:pPr algn="ctr"/>
            <a:r>
              <a:rPr lang="en-AU">
                <a:latin typeface="Carisma Classic 600 DemiBold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89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31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1026" name="Picture 2" descr="https://lh5.googleusercontent.com/ejskNLH5dv9rUFLev9xbphOHeKP1XfYMCWvz25YB7okL7-J4u_LIrpIbLeR64bqJe9fQPOc_pCwPNvmEAkx5IceaFp9J1DMTXZF4pVRygGpHkFaXeBKUgp1xHu_W0S1XsnrCCgFj">
            <a:extLst>
              <a:ext uri="{FF2B5EF4-FFF2-40B4-BE49-F238E27FC236}">
                <a16:creationId xmlns:a16="http://schemas.microsoft.com/office/drawing/2014/main" id="{2D8A9772-21EA-40DF-982C-EBF69C3F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13" y="1865186"/>
            <a:ext cx="6126401" cy="403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MRn2hBz0rsRgqGhZpsc3ZgZntihSq7GhZe0Q8D65Z0cSLdozlixCf56CwRh85ARyBFRt_Cv33EYjc5D0BqlhXHy4KnKUraHKBpiwa1CgzSqubep-5ulfWokKGvz2r16h_LqZLWQJ">
            <a:extLst>
              <a:ext uri="{FF2B5EF4-FFF2-40B4-BE49-F238E27FC236}">
                <a16:creationId xmlns:a16="http://schemas.microsoft.com/office/drawing/2014/main" id="{589E3064-100B-4671-B5E5-BFEE2679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01" y="1814498"/>
            <a:ext cx="5073786" cy="45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16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B00F1-A0B0-4406-A2F2-EEFB2943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38" y="1546613"/>
            <a:ext cx="7632274" cy="4046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</p:spTree>
    <p:extLst>
      <p:ext uri="{BB962C8B-B14F-4D97-AF65-F5344CB8AC3E}">
        <p14:creationId xmlns:p14="http://schemas.microsoft.com/office/powerpoint/2010/main" val="1293812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306E6-99E9-44C0-A5ED-90C50C29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3" y="2046527"/>
            <a:ext cx="10501716" cy="35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03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6E20C-4FE2-418A-B59A-60B53313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93" y="2027119"/>
            <a:ext cx="10172614" cy="35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4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C008A-79C2-4219-B946-1D1C62CA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9" y="2262800"/>
            <a:ext cx="9404074" cy="26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87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9D6A7-8939-4E55-B42C-06A5041E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6" y="2137692"/>
            <a:ext cx="10040178" cy="31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61375-6D48-4491-AEF9-65B42D1C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8" y="1963363"/>
            <a:ext cx="10284724" cy="35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FD026-27FD-4E3A-96E4-4069BDEE9FC4}"/>
              </a:ext>
            </a:extLst>
          </p:cNvPr>
          <p:cNvSpPr txBox="1"/>
          <p:nvPr/>
        </p:nvSpPr>
        <p:spPr>
          <a:xfrm>
            <a:off x="2025650" y="620970"/>
            <a:ext cx="6126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INTEMEDIATION PROBLEMS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worldwide issues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496D-380D-490D-AB33-617EE867D5E7}"/>
              </a:ext>
            </a:extLst>
          </p:cNvPr>
          <p:cNvSpPr txBox="1"/>
          <p:nvPr/>
        </p:nvSpPr>
        <p:spPr>
          <a:xfrm>
            <a:off x="1423151" y="2098298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1. Identity is required to create a bank account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Born in 3</a:t>
            </a:r>
            <a:r>
              <a:rPr lang="en-AU" baseline="30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rd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 world country?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No birth certificate?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Cost to create an account?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Access to branch?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496C3-18D4-491B-A9DD-8D5B406847A8}"/>
              </a:ext>
            </a:extLst>
          </p:cNvPr>
          <p:cNvSpPr txBox="1"/>
          <p:nvPr/>
        </p:nvSpPr>
        <p:spPr>
          <a:xfrm>
            <a:off x="1423151" y="3514069"/>
            <a:ext cx="6199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risma Classic 600 DemiBold" panose="02000000000000000000" pitchFamily="50" charset="0"/>
              </a:rPr>
              <a:t>2. Currency inflation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Corrupt governments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Weak/unstable/vertical dependant economies?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Bad monetary Policy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Venezuela, Zimbabwe, Turkey</a:t>
            </a:r>
          </a:p>
        </p:txBody>
      </p:sp>
    </p:spTree>
    <p:extLst>
      <p:ext uri="{BB962C8B-B14F-4D97-AF65-F5344CB8AC3E}">
        <p14:creationId xmlns:p14="http://schemas.microsoft.com/office/powerpoint/2010/main" val="171816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9F432-F2CF-4902-B73A-C15B55187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6" y="1866619"/>
            <a:ext cx="10919791" cy="34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39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B708-F75B-4953-BDD9-E206660A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03" y="2305941"/>
            <a:ext cx="9279835" cy="28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3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C0374-C709-44B7-8B0C-1C87C1E4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32" y="2037522"/>
            <a:ext cx="10500446" cy="3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1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In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57E0A-A14B-423A-99E8-EC32B7F5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95" y="1956933"/>
            <a:ext cx="10147114" cy="37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5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CC008-0EE4-43E1-ACE3-55D79DAF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52" y="1956933"/>
            <a:ext cx="10522226" cy="3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9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43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A8112F-0EB0-41F4-93FC-A3DEFBC0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11" y="2171379"/>
            <a:ext cx="9811578" cy="34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19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7B25D4-A17B-4D43-B571-D22CB9D3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3" y="1956933"/>
            <a:ext cx="10601739" cy="37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46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2B598-FD09-40A5-8448-B2021D20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03" y="2000522"/>
            <a:ext cx="9975593" cy="35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99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Solidity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14C7C-9B04-4359-93B5-E030D388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95" y="1921866"/>
            <a:ext cx="10581861" cy="37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Tools</a:t>
            </a:r>
          </a:p>
        </p:txBody>
      </p:sp>
      <p:pic>
        <p:nvPicPr>
          <p:cNvPr id="1026" name="Picture 2" descr="https://lh6.googleusercontent.com/zEhzFOpGWyPbGBSynMOuj0CAblO5GW_vtrf6cmoMup-kgRVnhjCcnY9ocUgUXG77zSYR7iVgaD5no0BZyfFoBwkbkLE2lebEd_POwwyOJNqOAz04RrCxI2hKHfqRznB4ADHl8NiV">
            <a:extLst>
              <a:ext uri="{FF2B5EF4-FFF2-40B4-BE49-F238E27FC236}">
                <a16:creationId xmlns:a16="http://schemas.microsoft.com/office/drawing/2014/main" id="{1E1E4CA8-B581-47A5-8E63-77FA262B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48" y="1157805"/>
            <a:ext cx="5456244" cy="45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A9C25-87C8-4D07-9947-FA5954870F66}"/>
              </a:ext>
            </a:extLst>
          </p:cNvPr>
          <p:cNvSpPr txBox="1"/>
          <p:nvPr/>
        </p:nvSpPr>
        <p:spPr>
          <a:xfrm>
            <a:off x="235892" y="2459997"/>
            <a:ext cx="4610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NodeJS and NPM</a:t>
            </a:r>
          </a:p>
          <a:p>
            <a:r>
              <a:rPr lang="en-GB" dirty="0"/>
              <a:t>NodeJS is a server-side JavaScript platform to create apps that will help to communicate with your Ethereum node.</a:t>
            </a:r>
          </a:p>
          <a:p>
            <a:endParaRPr lang="en-GB" b="1" dirty="0"/>
          </a:p>
          <a:p>
            <a:r>
              <a:rPr lang="en-GB" b="1" u="sng" dirty="0"/>
              <a:t>Truffle</a:t>
            </a:r>
          </a:p>
          <a:p>
            <a:r>
              <a:rPr lang="en-GB" dirty="0"/>
              <a:t>Truffle is build framework used to compile, test and deploy your smart contract. It helps for faster development life cycle</a:t>
            </a:r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28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25650" y="620970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MONETARY SYSTEMS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FIAT CURRENCIES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AEE230-0642-4424-BA7E-DD84DB10B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5" y="2005391"/>
            <a:ext cx="1636531" cy="1636531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336FD70-4716-4DF5-9EB1-A70D5124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45" y="2519619"/>
            <a:ext cx="1959625" cy="813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4274-DB25-41AC-ADA7-C4BDC5D02A47}"/>
              </a:ext>
            </a:extLst>
          </p:cNvPr>
          <p:cNvSpPr txBox="1"/>
          <p:nvPr/>
        </p:nvSpPr>
        <p:spPr>
          <a:xfrm>
            <a:off x="3216761" y="2264521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=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D3404-7312-4959-AC1B-1219DCEAB497}"/>
              </a:ext>
            </a:extLst>
          </p:cNvPr>
          <p:cNvSpPr txBox="1"/>
          <p:nvPr/>
        </p:nvSpPr>
        <p:spPr>
          <a:xfrm>
            <a:off x="6420569" y="2312157"/>
            <a:ext cx="96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dirty="0"/>
              <a:t>?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FFF04-2EA5-4DEA-9977-3FEC4F0B557E}"/>
              </a:ext>
            </a:extLst>
          </p:cNvPr>
          <p:cNvSpPr txBox="1"/>
          <p:nvPr/>
        </p:nvSpPr>
        <p:spPr>
          <a:xfrm>
            <a:off x="882373" y="4008798"/>
            <a:ext cx="71440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Well … no!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USD is legal tender, backed by the USD government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Backed by no asset!</a:t>
            </a:r>
          </a:p>
          <a:p>
            <a:pPr marL="800100" lvl="1" indent="-342900">
              <a:buFontTx/>
              <a:buChar char="-"/>
            </a:pPr>
            <a:r>
              <a:rPr lang="en-AU" sz="2000" dirty="0">
                <a:latin typeface="Carisma Classic 600 DemiBold" panose="02000000000000000000" pitchFamily="50" charset="0"/>
              </a:rPr>
              <a:t>Monetary policy of US government and public sentiment critical!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F1109-FA40-4A4F-BBA4-CEF4FCFA553E}"/>
              </a:ext>
            </a:extLst>
          </p:cNvPr>
          <p:cNvSpPr txBox="1"/>
          <p:nvPr/>
        </p:nvSpPr>
        <p:spPr>
          <a:xfrm>
            <a:off x="7448671" y="2039072"/>
            <a:ext cx="408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BUT, bitcoin value is derived by the CODED money supply </a:t>
            </a: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Block reward, 12.5 </a:t>
            </a:r>
            <a:r>
              <a:rPr lang="en-AU" dirty="0" err="1">
                <a:latin typeface="Carisma Classic 600 DemiBold" panose="02000000000000000000" pitchFamily="50" charset="0"/>
              </a:rPr>
              <a:t>btc</a:t>
            </a:r>
            <a:endParaRPr lang="en-AU" dirty="0">
              <a:latin typeface="Carisma Classic 600 DemiBold" panose="02000000000000000000" pitchFamily="50" charset="0"/>
            </a:endParaRPr>
          </a:p>
          <a:p>
            <a:pPr marL="285750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Consensus determines monetary policy!</a:t>
            </a: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342900" indent="-342900">
              <a:buAutoNum type="arabicPeriod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2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49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Tools</a:t>
            </a:r>
          </a:p>
        </p:txBody>
      </p:sp>
      <p:pic>
        <p:nvPicPr>
          <p:cNvPr id="1026" name="Picture 2" descr="https://lh6.googleusercontent.com/zEhzFOpGWyPbGBSynMOuj0CAblO5GW_vtrf6cmoMup-kgRVnhjCcnY9ocUgUXG77zSYR7iVgaD5no0BZyfFoBwkbkLE2lebEd_POwwyOJNqOAz04RrCxI2hKHfqRznB4ADHl8NiV">
            <a:extLst>
              <a:ext uri="{FF2B5EF4-FFF2-40B4-BE49-F238E27FC236}">
                <a16:creationId xmlns:a16="http://schemas.microsoft.com/office/drawing/2014/main" id="{1E1E4CA8-B581-47A5-8E63-77FA262B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48" y="1157805"/>
            <a:ext cx="5456244" cy="45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A9C25-87C8-4D07-9947-FA5954870F66}"/>
              </a:ext>
            </a:extLst>
          </p:cNvPr>
          <p:cNvSpPr txBox="1"/>
          <p:nvPr/>
        </p:nvSpPr>
        <p:spPr>
          <a:xfrm>
            <a:off x="225124" y="1878558"/>
            <a:ext cx="46102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Go-</a:t>
            </a:r>
            <a:r>
              <a:rPr lang="en-GB" b="1" u="sng" dirty="0" err="1"/>
              <a:t>ethereum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sz="1600" dirty="0"/>
              <a:t>Geth or go-ethereum is a command line interface, which allows you to run and operate ethereum node. Geth is implemented in Go. Allow for following functionalities:</a:t>
            </a:r>
          </a:p>
          <a:p>
            <a:br>
              <a:rPr lang="en-GB" sz="1600" dirty="0"/>
            </a:br>
            <a:r>
              <a:rPr lang="en-GB" sz="1600" dirty="0"/>
              <a:t>To Mine blocks</a:t>
            </a:r>
            <a:br>
              <a:rPr lang="en-GB" sz="1600" dirty="0"/>
            </a:br>
            <a:r>
              <a:rPr lang="en-GB" sz="1600" dirty="0"/>
              <a:t>To generate ethers</a:t>
            </a:r>
            <a:br>
              <a:rPr lang="en-GB" sz="1600" dirty="0"/>
            </a:br>
            <a:r>
              <a:rPr lang="en-GB" sz="1600" dirty="0"/>
              <a:t>To create and manage accounts</a:t>
            </a:r>
            <a:br>
              <a:rPr lang="en-GB" sz="1600" dirty="0"/>
            </a:br>
            <a:r>
              <a:rPr lang="en-GB" sz="1600" dirty="0"/>
              <a:t>To deploy and interact with smart contracts</a:t>
            </a:r>
            <a:br>
              <a:rPr lang="en-GB" sz="1600" dirty="0"/>
            </a:br>
            <a:r>
              <a:rPr lang="en-GB" sz="1600" dirty="0"/>
              <a:t>To transfer funds</a:t>
            </a:r>
            <a:br>
              <a:rPr lang="en-GB" sz="1600" dirty="0"/>
            </a:br>
            <a:r>
              <a:rPr lang="en-GB" sz="1600" dirty="0"/>
              <a:t>To inspect block history</a:t>
            </a:r>
            <a:br>
              <a:rPr lang="en-GB" sz="1600" dirty="0"/>
            </a:br>
            <a:r>
              <a:rPr lang="en-GB" sz="1600" dirty="0"/>
              <a:t>To connect to the public ethereum network (mainnet) or to create your own private network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75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50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0D678-25D7-4275-8C96-C95755A7A3CC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Remix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A9C25-87C8-4D07-9947-FA5954870F66}"/>
              </a:ext>
            </a:extLst>
          </p:cNvPr>
          <p:cNvSpPr txBox="1"/>
          <p:nvPr/>
        </p:nvSpPr>
        <p:spPr>
          <a:xfrm>
            <a:off x="2131943" y="1769354"/>
            <a:ext cx="7760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u="sng" dirty="0"/>
              <a:t>REMIX IDE</a:t>
            </a:r>
            <a:endParaRPr lang="en-GB" sz="4800" u="sng" dirty="0">
              <a:hlinkClick r:id="rId3"/>
            </a:endParaRPr>
          </a:p>
          <a:p>
            <a:pPr algn="ctr"/>
            <a:endParaRPr lang="en-GB" sz="4800" dirty="0">
              <a:hlinkClick r:id="rId3"/>
            </a:endParaRPr>
          </a:p>
          <a:p>
            <a:pPr algn="ctr"/>
            <a:r>
              <a:rPr lang="en-GB" sz="4800" dirty="0">
                <a:hlinkClick r:id="rId3"/>
              </a:rPr>
              <a:t>https://remix.ethereum.org</a:t>
            </a:r>
            <a:endParaRPr lang="en-GB" sz="4800" dirty="0"/>
          </a:p>
          <a:p>
            <a:endParaRPr lang="en-GB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33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Remix 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CE289-1527-42CD-A0AB-E078716A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77" y="452230"/>
            <a:ext cx="4740715" cy="5638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225124" y="1878558"/>
            <a:ext cx="46102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Environment:  </a:t>
            </a:r>
            <a:r>
              <a:rPr lang="en-GB"/>
              <a:t>’pseudo’ ethereum</a:t>
            </a:r>
          </a:p>
          <a:p>
            <a:endParaRPr lang="en-GB"/>
          </a:p>
          <a:p>
            <a:r>
              <a:rPr lang="en-GB" b="1" i="1"/>
              <a:t>Gas Limit: </a:t>
            </a:r>
            <a:r>
              <a:rPr lang="en-GB" i="1"/>
              <a:t>Maximum gas allocated</a:t>
            </a:r>
            <a:endParaRPr lang="en-GB" b="1" i="1"/>
          </a:p>
          <a:p>
            <a:endParaRPr lang="en-GB"/>
          </a:p>
          <a:p>
            <a:r>
              <a:rPr lang="en-GB" b="1"/>
              <a:t>Value: </a:t>
            </a:r>
            <a:r>
              <a:rPr lang="en-GB"/>
              <a:t>used to make a </a:t>
            </a:r>
            <a:r>
              <a:rPr lang="en-GB" err="1"/>
              <a:t>tx</a:t>
            </a:r>
            <a:r>
              <a:rPr lang="en-GB"/>
              <a:t>, and send along some amount of ether with that </a:t>
            </a:r>
            <a:r>
              <a:rPr lang="en-GB" err="1"/>
              <a:t>tx</a:t>
            </a:r>
            <a:endParaRPr lang="en-GB"/>
          </a:p>
          <a:p>
            <a:endParaRPr lang="en-GB"/>
          </a:p>
          <a:p>
            <a:r>
              <a:rPr lang="en-GB" b="1"/>
              <a:t>Inbox: </a:t>
            </a:r>
            <a:r>
              <a:rPr lang="en-GB"/>
              <a:t>Selecting a contract we want to deploy to our local test network that is running inside of the browser</a:t>
            </a:r>
          </a:p>
          <a:p>
            <a:endParaRPr lang="en-GB"/>
          </a:p>
          <a:p>
            <a:r>
              <a:rPr lang="en-GB" b="1"/>
              <a:t>String || Create</a:t>
            </a:r>
            <a:r>
              <a:rPr lang="en-GB"/>
              <a:t>: Constructor function. Instance of ‘Inbox’ created; constructor uses what string as input to initialise. </a:t>
            </a:r>
          </a:p>
          <a:p>
            <a:endParaRPr lang="en-GB" b="1"/>
          </a:p>
          <a:p>
            <a:r>
              <a:rPr lang="en-AU">
                <a:latin typeface="Carisma Classic 600 DemiBold" panose="02000000000000000000" pitchFamily="50" charset="0"/>
              </a:rPr>
              <a:t>  </a:t>
            </a: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  <a:p>
            <a:endParaRPr lang="en-AU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78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51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Remix 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4270350" y="2912228"/>
            <a:ext cx="46102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risma Classic 600 DemiBold" panose="02000000000000000000" pitchFamily="50" charset="0"/>
              </a:rPr>
              <a:t>EXAMPLE 1 </a:t>
            </a:r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13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215185" y="2048288"/>
            <a:ext cx="4865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u="sng" dirty="0"/>
              <a:t>Transaction information -</a:t>
            </a:r>
          </a:p>
          <a:p>
            <a:endParaRPr lang="en-GB" dirty="0"/>
          </a:p>
          <a:p>
            <a:r>
              <a:rPr lang="en-GB" dirty="0"/>
              <a:t>Creation of a smart contract is quite similar to the transaction of money between two parties. </a:t>
            </a:r>
          </a:p>
          <a:p>
            <a:endParaRPr lang="en-GB" dirty="0"/>
          </a:p>
          <a:p>
            <a:r>
              <a:rPr lang="en-GB" dirty="0"/>
              <a:t>The main difference of the two is what is placed in the </a:t>
            </a:r>
            <a:r>
              <a:rPr lang="en-GB" b="1" i="1" u="sng" dirty="0"/>
              <a:t>to </a:t>
            </a:r>
            <a:r>
              <a:rPr lang="en-GB" dirty="0"/>
              <a:t>section of the transaction. </a:t>
            </a:r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2050" name="Picture 2" descr="https://lh6.googleusercontent.com/DEnrjCWgXl5IlpvnAnVZeYpr1xPdbqg_U0s2KsHmJmm3vvAnwOgnrBasf8sLcEeM7tKpeM0jHO4TBLqeDyfI0W1iHWteVspgHtljaqVYavbAhf3vndSejsJ1PyvfEYaMVhgR11gE">
            <a:extLst>
              <a:ext uri="{FF2B5EF4-FFF2-40B4-BE49-F238E27FC236}">
                <a16:creationId xmlns:a16="http://schemas.microsoft.com/office/drawing/2014/main" id="{72EF463A-E394-4A72-A6BD-48446B31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98" y="1047750"/>
            <a:ext cx="5113578" cy="4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123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52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215185" y="2048288"/>
            <a:ext cx="48652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Leaving the </a:t>
            </a:r>
            <a:r>
              <a:rPr lang="en-GB" b="1" i="1" u="sng" dirty="0"/>
              <a:t>to </a:t>
            </a:r>
            <a:r>
              <a:rPr lang="en-GB" dirty="0"/>
              <a:t> section blank tells the network that the sender will attempt to establish a contract. </a:t>
            </a:r>
          </a:p>
          <a:p>
            <a:endParaRPr lang="en-GB" dirty="0"/>
          </a:p>
          <a:p>
            <a:r>
              <a:rPr lang="en-GB" b="1" i="1" u="sng" dirty="0"/>
              <a:t>Data Field</a:t>
            </a:r>
            <a:r>
              <a:rPr lang="en-GB" dirty="0"/>
              <a:t> </a:t>
            </a:r>
          </a:p>
          <a:p>
            <a:r>
              <a:rPr lang="en-GB" dirty="0"/>
              <a:t>Byte code for contract</a:t>
            </a:r>
          </a:p>
          <a:p>
            <a:endParaRPr lang="en-GB" dirty="0"/>
          </a:p>
          <a:p>
            <a:r>
              <a:rPr lang="en-GB" b="1" i="1" u="sng" dirty="0"/>
              <a:t>Value Field</a:t>
            </a:r>
            <a:r>
              <a:rPr lang="en-GB" dirty="0"/>
              <a:t> </a:t>
            </a:r>
          </a:p>
          <a:p>
            <a:r>
              <a:rPr lang="en-GB" dirty="0"/>
              <a:t>Initial amount of </a:t>
            </a:r>
            <a:r>
              <a:rPr lang="en-GB" dirty="0" err="1"/>
              <a:t>wei</a:t>
            </a:r>
            <a:r>
              <a:rPr lang="en-GB" dirty="0"/>
              <a:t> assigned to the contract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0" name="Picture 6" descr="https://lh3.googleusercontent.com/o-HN3sQpv6aEUwEkQjQ6vDnXhEWj0Wu5tpKZTO4JfGu8bQSiiPyv__H7X1k90l_jVglRHJSJ9pErDPVS8f_BhHMgSBlIIrKf4wm9sFnE0t-ZF3aGJA8aWV8F0i69-1RO3H6tx3bO">
            <a:extLst>
              <a:ext uri="{FF2B5EF4-FFF2-40B4-BE49-F238E27FC236}">
                <a16:creationId xmlns:a16="http://schemas.microsoft.com/office/drawing/2014/main" id="{ABF93A7B-6390-4A93-8B5F-958ECB07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08" y="1076228"/>
            <a:ext cx="5443538" cy="4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ADF5D1-3362-4706-9F0D-DF9015F28074}"/>
              </a:ext>
            </a:extLst>
          </p:cNvPr>
          <p:cNvSpPr txBox="1"/>
          <p:nvPr/>
        </p:nvSpPr>
        <p:spPr>
          <a:xfrm>
            <a:off x="272337" y="4892227"/>
            <a:ext cx="4865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49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407670" y="2679422"/>
            <a:ext cx="4865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i="1" u="sng" dirty="0"/>
          </a:p>
          <a:p>
            <a:r>
              <a:rPr lang="en-GB" i="1" dirty="0"/>
              <a:t>Anytime </a:t>
            </a:r>
            <a:r>
              <a:rPr lang="en-GB" dirty="0"/>
              <a:t>we wish to change the data attributed (using a </a:t>
            </a:r>
            <a:r>
              <a:rPr lang="en-AU" dirty="0"/>
              <a:t>“setter”) we need to conduct another transaction (data change has to be verified by miners!)</a:t>
            </a:r>
            <a:endParaRPr lang="en-GB" i="1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8194" name="Picture 2" descr="https://lh6.googleusercontent.com/if5da-q75wA6hVZ3saUxf2oIm-whE-2wWF8V04_PXcaXryJKWj8zFA1lR-UKrRng9toH1bVvOLVdPRA47scEK3Jw5LwNjO9hVtc-Bk9WQEdwIvSze6gt7qNkf7xgDx7jkJeTQHfY">
            <a:extLst>
              <a:ext uri="{FF2B5EF4-FFF2-40B4-BE49-F238E27FC236}">
                <a16:creationId xmlns:a16="http://schemas.microsoft.com/office/drawing/2014/main" id="{886D95EB-8400-45A9-9331-2B16AD9F3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08" y="994203"/>
            <a:ext cx="5943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cHU6ZyMqV4TfPNJ6XGOdflRfbrYyvqK4J0HWlNeLd1ms02jZAVDhWLudTbJbuc90Fk2dAA4mE0cS1WiZZS0q2RblxaUKoBWjvxXo4a-GN2AjoF5eIc_241D3-i4QVO9wmC-1a_Ar">
            <a:extLst>
              <a:ext uri="{FF2B5EF4-FFF2-40B4-BE49-F238E27FC236}">
                <a16:creationId xmlns:a16="http://schemas.microsoft.com/office/drawing/2014/main" id="{C1A3234F-ED45-49B5-8108-28BD9D27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5" y="3169031"/>
            <a:ext cx="3907839" cy="28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93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54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105E7-88BD-4C25-8AF2-E5F19A2788DD}"/>
              </a:ext>
            </a:extLst>
          </p:cNvPr>
          <p:cNvSpPr/>
          <p:nvPr/>
        </p:nvSpPr>
        <p:spPr>
          <a:xfrm>
            <a:off x="4033838" y="300600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000" b="1" dirty="0">
                <a:latin typeface="Carisma Classic 600 DemiBold" panose="02000000000000000000" pitchFamily="50" charset="0"/>
              </a:rPr>
              <a:t>EXAMPLE 2 - GAS </a:t>
            </a:r>
          </a:p>
          <a:p>
            <a:r>
              <a:rPr lang="en-AU" sz="4000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75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906AF-170B-4099-8CB6-B285EAA36427}"/>
              </a:ext>
            </a:extLst>
          </p:cNvPr>
          <p:cNvSpPr txBox="1"/>
          <p:nvPr/>
        </p:nvSpPr>
        <p:spPr>
          <a:xfrm>
            <a:off x="481738" y="2153663"/>
            <a:ext cx="4865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u="sng" dirty="0"/>
              <a:t>Gas Field</a:t>
            </a:r>
          </a:p>
          <a:p>
            <a:r>
              <a:rPr lang="en-AU" dirty="0"/>
              <a:t>Whoever creates the transaction has to supply the gas!</a:t>
            </a:r>
          </a:p>
          <a:p>
            <a:endParaRPr lang="en-GB" i="1" dirty="0"/>
          </a:p>
          <a:p>
            <a:r>
              <a:rPr lang="en-GB" i="1" dirty="0" err="1">
                <a:hlinkClick r:id="rId4"/>
              </a:rPr>
              <a:t>Github</a:t>
            </a:r>
            <a:r>
              <a:rPr lang="en-GB" i="1" dirty="0">
                <a:hlinkClick r:id="rId4"/>
              </a:rPr>
              <a:t> Table</a:t>
            </a:r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9218" name="Picture 2" descr="https://lh4.googleusercontent.com/U874w0dickxEqF6QFCuxdnfOIKjiIc506Xw-0NJyUhA3omA0pqEalXQumKJ7K9k-oe5xWIBAwnbKFlRRY5caZRfblJAS6URG5YNq_iWJk9lxNPloq2UwHsULBoF5vM0RYUYHCZ5F">
            <a:extLst>
              <a:ext uri="{FF2B5EF4-FFF2-40B4-BE49-F238E27FC236}">
                <a16:creationId xmlns:a16="http://schemas.microsoft.com/office/drawing/2014/main" id="{E728E883-A9AA-436B-9031-064A6021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69" y="1207143"/>
            <a:ext cx="59436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DOMK5QFgajRjo5MRMb216ttQEycRwG2mHFAytRztT7fG1FrEei574tqYJJs3MtX-NF9y97IBCfU92L8S8cobF9ChiTSrh3u13jOgdJMw0SBA2Ttl_CF11VWfW_Rfs2Vg-rOF2HJ2">
            <a:extLst>
              <a:ext uri="{FF2B5EF4-FFF2-40B4-BE49-F238E27FC236}">
                <a16:creationId xmlns:a16="http://schemas.microsoft.com/office/drawing/2014/main" id="{EFD5D753-47A5-4808-AA3F-5A29C252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1" y="4591050"/>
            <a:ext cx="5436704" cy="1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3.googleusercontent.com/ytoJL_5o54qUubphfMthbs1DYtKIJ_lX5vMSF9dqQvOBen2AXCB3YMa00kYoe9PiZ45Y86GQOyi8hlEP6cmRawnNjsCLAn38ZmAbPV1WvG8fQraxb7kzttkmzZ30YoodjjcTaSvk">
            <a:extLst>
              <a:ext uri="{FF2B5EF4-FFF2-40B4-BE49-F238E27FC236}">
                <a16:creationId xmlns:a16="http://schemas.microsoft.com/office/drawing/2014/main" id="{F971EE02-08F4-4DF2-85E4-1AC7F6CF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35" y="2418238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84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105E7-88BD-4C25-8AF2-E5F19A2788DD}"/>
              </a:ext>
            </a:extLst>
          </p:cNvPr>
          <p:cNvSpPr/>
          <p:nvPr/>
        </p:nvSpPr>
        <p:spPr>
          <a:xfrm>
            <a:off x="3183608" y="300600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000" b="1" dirty="0">
                <a:latin typeface="Carisma Classic 600 DemiBold" panose="02000000000000000000" pitchFamily="50" charset="0"/>
              </a:rPr>
              <a:t>EXAMPLE 2.5 – Hello World </a:t>
            </a:r>
          </a:p>
          <a:p>
            <a:r>
              <a:rPr lang="en-AU" sz="4000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46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DECENTRALISED SOLUTION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how?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828585" y="2401395"/>
            <a:ext cx="873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replace a centralized authority?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ensure sound money (no double spends)?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How do you get equal players to all reach consensus on a state of truth in distributed systems?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3EAF0-A01E-4141-BF21-FFAC45C0C22F}"/>
              </a:ext>
            </a:extLst>
          </p:cNvPr>
          <p:cNvSpPr txBox="1"/>
          <p:nvPr/>
        </p:nvSpPr>
        <p:spPr>
          <a:xfrm>
            <a:off x="3137473" y="3712190"/>
            <a:ext cx="605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  <a:latin typeface="Carisma Classic 600 DemiBold" panose="02000000000000000000" pitchFamily="50" charset="0"/>
              </a:rPr>
              <a:t>BYZANTINE GENERALS PROBLEM</a:t>
            </a:r>
            <a:endParaRPr lang="en-AU" sz="2800" dirty="0">
              <a:latin typeface="Carisma Classic 600 Demi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976A1-4F5F-4FF9-A4C7-7D9EDAB6096B}"/>
              </a:ext>
            </a:extLst>
          </p:cNvPr>
          <p:cNvSpPr txBox="1"/>
          <p:nvPr/>
        </p:nvSpPr>
        <p:spPr>
          <a:xfrm>
            <a:off x="1292754" y="4739907"/>
            <a:ext cx="873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We will get back to this …..</a:t>
            </a:r>
          </a:p>
        </p:txBody>
      </p:sp>
    </p:spTree>
    <p:extLst>
      <p:ext uri="{BB962C8B-B14F-4D97-AF65-F5344CB8AC3E}">
        <p14:creationId xmlns:p14="http://schemas.microsoft.com/office/powerpoint/2010/main" val="2043190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55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Behind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105E7-88BD-4C25-8AF2-E5F19A2788DD}"/>
              </a:ext>
            </a:extLst>
          </p:cNvPr>
          <p:cNvSpPr/>
          <p:nvPr/>
        </p:nvSpPr>
        <p:spPr>
          <a:xfrm>
            <a:off x="857501" y="1956933"/>
            <a:ext cx="106444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000" dirty="0">
                <a:latin typeface="Carisma Classic 600 DemiBold" panose="02000000000000000000" pitchFamily="50" charset="0"/>
              </a:rPr>
              <a:t>Your turn!</a:t>
            </a:r>
          </a:p>
          <a:p>
            <a:r>
              <a:rPr lang="en-AU" sz="2800" dirty="0">
                <a:latin typeface="Carisma Classic 600 DemiBold" panose="02000000000000000000" pitchFamily="50" charset="0"/>
              </a:rPr>
              <a:t>Please give your best take on the tasks below! </a:t>
            </a:r>
          </a:p>
          <a:p>
            <a:endParaRPr lang="en-AU" sz="2800" dirty="0">
              <a:latin typeface="Carisma Classic 600 DemiBold" panose="02000000000000000000" pitchFamily="50" charset="0"/>
            </a:endParaRPr>
          </a:p>
          <a:p>
            <a:r>
              <a:rPr lang="en-AU" sz="2800" dirty="0">
                <a:latin typeface="Carisma Classic 600 DemiBold" panose="02000000000000000000" pitchFamily="50" charset="0"/>
              </a:rPr>
              <a:t>1) Design a greeter similar to the one we just did! Add creativity to it and then show it to the others!</a:t>
            </a:r>
          </a:p>
          <a:p>
            <a:endParaRPr lang="en-AU" sz="2800" dirty="0">
              <a:latin typeface="Carisma Classic 600 DemiBold" panose="02000000000000000000" pitchFamily="50" charset="0"/>
            </a:endParaRPr>
          </a:p>
          <a:p>
            <a:r>
              <a:rPr lang="en-AU" sz="2800" dirty="0">
                <a:latin typeface="Carisma Classic 600 DemiBold" panose="02000000000000000000" pitchFamily="50" charset="0"/>
              </a:rPr>
              <a:t>2) Design a code (iteration/recursion) for the Fibonacci sequence</a:t>
            </a:r>
            <a:br>
              <a:rPr lang="en-AU" sz="2800" dirty="0">
                <a:latin typeface="Carisma Classic 600 DemiBold" panose="02000000000000000000" pitchFamily="50" charset="0"/>
              </a:rPr>
            </a:br>
            <a:r>
              <a:rPr lang="en-AU" sz="2800" dirty="0">
                <a:latin typeface="Carisma Classic 600 DemiBold" panose="02000000000000000000" pitchFamily="50" charset="0"/>
              </a:rPr>
              <a:t>     F(n) = F(n)-1 + F(n)-2</a:t>
            </a:r>
          </a:p>
          <a:p>
            <a:endParaRPr lang="en-AU" sz="28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  <a:p>
            <a:endParaRPr lang="en-AU" sz="4000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19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Metamask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4833D-E560-4B62-8F93-9EA8D22BB740}"/>
              </a:ext>
            </a:extLst>
          </p:cNvPr>
          <p:cNvSpPr txBox="1"/>
          <p:nvPr/>
        </p:nvSpPr>
        <p:spPr>
          <a:xfrm>
            <a:off x="2146853" y="1817191"/>
            <a:ext cx="767797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i="1" u="sng" dirty="0"/>
              <a:t>We will be using Metamask today to interface wallet functionality with Remix! Download it!</a:t>
            </a:r>
          </a:p>
          <a:p>
            <a:pPr algn="ctr"/>
            <a:endParaRPr lang="en-AU" sz="3200" b="1" i="1" u="sng" dirty="0"/>
          </a:p>
          <a:p>
            <a:pPr algn="ctr"/>
            <a:r>
              <a:rPr lang="en-AU" sz="3200" dirty="0">
                <a:hlinkClick r:id="rId4"/>
              </a:rPr>
              <a:t>https://Metamask.io</a:t>
            </a:r>
            <a:r>
              <a:rPr lang="en-AU" sz="3200" dirty="0"/>
              <a:t> </a:t>
            </a:r>
          </a:p>
          <a:p>
            <a:endParaRPr lang="en-GB" i="1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0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Metamask</a:t>
            </a:r>
          </a:p>
        </p:txBody>
      </p:sp>
      <p:pic>
        <p:nvPicPr>
          <p:cNvPr id="10242" name="Picture 2" descr="https://lh6.googleusercontent.com/ZSoI1v0qhStbxX0gkzjLa7lyVXKitlMEQqyZEGhK1zIFt3o2NUPiIT8dB1c68P2LcRsWnZYy3zXk1mLbJ5Cp-yIWMPCR1F8susjQ0opBu4z0GXrB5uFeaXYVgJxPRsEFiiL66eiN">
            <a:extLst>
              <a:ext uri="{FF2B5EF4-FFF2-40B4-BE49-F238E27FC236}">
                <a16:creationId xmlns:a16="http://schemas.microsoft.com/office/drawing/2014/main" id="{17428D0C-7976-4749-8A5C-FA68C126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18" y="1476703"/>
            <a:ext cx="59436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15449-B012-46FD-BF46-B8BCF67A5C2E}"/>
              </a:ext>
            </a:extLst>
          </p:cNvPr>
          <p:cNvSpPr txBox="1"/>
          <p:nvPr/>
        </p:nvSpPr>
        <p:spPr>
          <a:xfrm>
            <a:off x="378411" y="3113530"/>
            <a:ext cx="4865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u="sng" dirty="0"/>
              <a:t>Mnemonic Primer - Metamask</a:t>
            </a:r>
          </a:p>
          <a:p>
            <a:r>
              <a:rPr lang="en-AU" dirty="0"/>
              <a:t>Metamask simplifies private key creation and retrieval by using a 12 word string</a:t>
            </a:r>
          </a:p>
          <a:p>
            <a:endParaRPr lang="en-GB" i="1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87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4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>
                <a:solidFill>
                  <a:srgbClr val="8400A2"/>
                </a:solidFill>
              </a:rPr>
              <a:t>58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 descr="Image result for bank cartoon">
            <a:extLst>
              <a:ext uri="{FF2B5EF4-FFF2-40B4-BE49-F238E27FC236}">
                <a16:creationId xmlns:a16="http://schemas.microsoft.com/office/drawing/2014/main" id="{82D8C20A-CD05-415D-8B0F-E29365B77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0163" y="2266950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E2AAA-3E8D-46C3-9A4B-990F6FC22D87}"/>
              </a:ext>
            </a:extLst>
          </p:cNvPr>
          <p:cNvSpPr txBox="1"/>
          <p:nvPr/>
        </p:nvSpPr>
        <p:spPr>
          <a:xfrm>
            <a:off x="1907276" y="593746"/>
            <a:ext cx="6126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Ethereum</a:t>
            </a:r>
          </a:p>
          <a:p>
            <a:r>
              <a:rPr lang="en-AU" sz="2000" dirty="0" err="1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Testnets</a:t>
            </a:r>
            <a:endParaRPr lang="en-AU" sz="2000" dirty="0">
              <a:solidFill>
                <a:schemeClr val="bg1">
                  <a:lumMod val="65000"/>
                </a:schemeClr>
              </a:solidFill>
              <a:latin typeface="Carisma Classic 600 DemiBold" panose="020000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15449-B012-46FD-BF46-B8BCF67A5C2E}"/>
              </a:ext>
            </a:extLst>
          </p:cNvPr>
          <p:cNvSpPr txBox="1"/>
          <p:nvPr/>
        </p:nvSpPr>
        <p:spPr>
          <a:xfrm>
            <a:off x="1395413" y="2587431"/>
            <a:ext cx="4865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u="sng" dirty="0"/>
              <a:t>Ropsten</a:t>
            </a:r>
          </a:p>
          <a:p>
            <a:r>
              <a:rPr lang="en-AU" b="1" i="1" u="sng" dirty="0">
                <a:hlinkClick r:id="rId4"/>
              </a:rPr>
              <a:t>https://faucet.metamask.io/</a:t>
            </a:r>
            <a:endParaRPr lang="en-AU" b="1" i="1" u="sng" dirty="0"/>
          </a:p>
          <a:p>
            <a:endParaRPr lang="en-AU" b="1" i="1" u="sng" dirty="0"/>
          </a:p>
          <a:p>
            <a:r>
              <a:rPr lang="en-AU" b="1" i="1" u="sng" dirty="0"/>
              <a:t>Rinkebey</a:t>
            </a:r>
            <a:endParaRPr lang="en-AU" dirty="0"/>
          </a:p>
          <a:p>
            <a:r>
              <a:rPr lang="en-AU" b="1" u="sng" dirty="0">
                <a:hlinkClick r:id="rId5"/>
              </a:rPr>
              <a:t>https://faucet.rinkeby.io/</a:t>
            </a:r>
            <a:endParaRPr lang="en-AU" b="1" u="sng" dirty="0"/>
          </a:p>
          <a:p>
            <a:endParaRPr lang="en-GB" i="1" dirty="0"/>
          </a:p>
          <a:p>
            <a:endParaRPr lang="en-GB" b="1" dirty="0"/>
          </a:p>
          <a:p>
            <a:r>
              <a:rPr lang="en-AU" dirty="0">
                <a:latin typeface="Carisma Classic 600 DemiBold" panose="02000000000000000000" pitchFamily="50" charset="0"/>
              </a:rPr>
              <a:t>  </a:t>
            </a: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  <a:p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2290" name="Picture 2" descr="https://lh5.googleusercontent.com/SmBnpAOCiNI69FCgmJoQGJn7BmwQCLPzyoHYMdP7z8o4g3F9yKWOkyDAHz-_Ln-wh3MjVsGUtKoEAFGSISL1_2FMg3EOewC9IogfQBOr69rWMjW2cCIHAcvUTVNlbGT5trDm3YeL">
            <a:extLst>
              <a:ext uri="{FF2B5EF4-FFF2-40B4-BE49-F238E27FC236}">
                <a16:creationId xmlns:a16="http://schemas.microsoft.com/office/drawing/2014/main" id="{F5C19C64-4E47-4F03-B794-9279E931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368672"/>
            <a:ext cx="4762500" cy="42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08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B6B24F-EFEE-4363-85C6-F19D8775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012" y="1686179"/>
            <a:ext cx="8469768" cy="31761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657855-BA0A-4DA6-B679-E69751ED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1379" y="3569151"/>
            <a:ext cx="581025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A12F6-5B2D-48B0-9E8E-8DC20D3E7B03}"/>
              </a:ext>
            </a:extLst>
          </p:cNvPr>
          <p:cNvSpPr txBox="1"/>
          <p:nvPr/>
        </p:nvSpPr>
        <p:spPr>
          <a:xfrm>
            <a:off x="1727937" y="3904131"/>
            <a:ext cx="975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>
                <a:solidFill>
                  <a:srgbClr val="8400A2"/>
                </a:solidFill>
                <a:latin typeface="Carisma Classic 600 DemiBold" panose="02000000000000000000" pitchFamily="50" charset="0"/>
              </a:rPr>
              <a:t>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85A85-E47E-4679-89E8-7BA5414638AB}"/>
              </a:ext>
            </a:extLst>
          </p:cNvPr>
          <p:cNvSpPr txBox="1"/>
          <p:nvPr/>
        </p:nvSpPr>
        <p:spPr>
          <a:xfrm>
            <a:off x="3856381" y="2565303"/>
            <a:ext cx="54963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Carisma Classic 600 DemiBold" panose="02000000000000000000" pitchFamily="50" charset="0"/>
              </a:rPr>
              <a:t>Election Ballot!</a:t>
            </a:r>
            <a:endParaRPr lang="en-AU" sz="3600" dirty="0">
              <a:latin typeface="Carisma Classic 600 DemiBold" panose="02000000000000000000" pitchFamily="50" charset="0"/>
            </a:endParaRPr>
          </a:p>
          <a:p>
            <a:pPr algn="ctr"/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849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C2DF-DECE-4DE7-98CA-06CF85F9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B6B24F-EFEE-4363-85C6-F19D8775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012" y="1686179"/>
            <a:ext cx="8469768" cy="31761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0657855-BA0A-4DA6-B679-E69751ED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1379" y="3569151"/>
            <a:ext cx="581025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A12F6-5B2D-48B0-9E8E-8DC20D3E7B03}"/>
              </a:ext>
            </a:extLst>
          </p:cNvPr>
          <p:cNvSpPr txBox="1"/>
          <p:nvPr/>
        </p:nvSpPr>
        <p:spPr>
          <a:xfrm>
            <a:off x="1727937" y="3904131"/>
            <a:ext cx="975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>
                <a:solidFill>
                  <a:srgbClr val="8400A2"/>
                </a:solidFill>
                <a:latin typeface="Carisma Classic 600 DemiBold" panose="02000000000000000000" pitchFamily="50" charset="0"/>
              </a:rPr>
              <a:t>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85A85-E47E-4679-89E8-7BA5414638AB}"/>
              </a:ext>
            </a:extLst>
          </p:cNvPr>
          <p:cNvSpPr txBox="1"/>
          <p:nvPr/>
        </p:nvSpPr>
        <p:spPr>
          <a:xfrm>
            <a:off x="3856381" y="2565303"/>
            <a:ext cx="54963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Carisma Classic 600 DemiBold" panose="02000000000000000000" pitchFamily="50" charset="0"/>
              </a:rPr>
              <a:t>Building a token</a:t>
            </a:r>
            <a:endParaRPr lang="en-AU" sz="3600" dirty="0">
              <a:latin typeface="Carisma Classic 600 DemiBold" panose="02000000000000000000" pitchFamily="50" charset="0"/>
            </a:endParaRPr>
          </a:p>
          <a:p>
            <a:pPr algn="ctr"/>
            <a:r>
              <a:rPr lang="en-AU" dirty="0">
                <a:latin typeface="Carisma Classic 600 DemiBold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92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7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6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hash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04171-B9A7-4C08-B59A-882F4BD4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03" y="3429000"/>
            <a:ext cx="7322918" cy="242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0342A-433C-4301-9D76-088C79E11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73" y="2075793"/>
            <a:ext cx="3080567" cy="4137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85B3E-7D85-4D92-9573-08C04F0581C9}"/>
              </a:ext>
            </a:extLst>
          </p:cNvPr>
          <p:cNvSpPr txBox="1"/>
          <p:nvPr/>
        </p:nvSpPr>
        <p:spPr>
          <a:xfrm>
            <a:off x="4614403" y="231208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One small change in the input completely changes the output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56FD6-C09C-4B5B-A8A1-D00D81AE1897}"/>
              </a:ext>
            </a:extLst>
          </p:cNvPr>
          <p:cNvCxnSpPr/>
          <p:nvPr/>
        </p:nvCxnSpPr>
        <p:spPr>
          <a:xfrm flipH="1">
            <a:off x="6358759" y="2837793"/>
            <a:ext cx="225085" cy="6726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8362F-2E4C-421D-A19D-B4C546BE0BF9}"/>
              </a:ext>
            </a:extLst>
          </p:cNvPr>
          <p:cNvCxnSpPr>
            <a:cxnSpLocks/>
          </p:cNvCxnSpPr>
          <p:nvPr/>
        </p:nvCxnSpPr>
        <p:spPr>
          <a:xfrm flipH="1">
            <a:off x="6516414" y="2793848"/>
            <a:ext cx="687541" cy="172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DF05E0-010A-44A4-8BE4-4C622177811A}"/>
              </a:ext>
            </a:extLst>
          </p:cNvPr>
          <p:cNvCxnSpPr>
            <a:cxnSpLocks/>
          </p:cNvCxnSpPr>
          <p:nvPr/>
        </p:nvCxnSpPr>
        <p:spPr>
          <a:xfrm flipH="1">
            <a:off x="7147034" y="2793847"/>
            <a:ext cx="744463" cy="23554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BE3727-CEE5-43C5-AD63-980966B20AB9}"/>
              </a:ext>
            </a:extLst>
          </p:cNvPr>
          <p:cNvSpPr txBox="1"/>
          <p:nvPr/>
        </p:nvSpPr>
        <p:spPr>
          <a:xfrm>
            <a:off x="4614402" y="1736116"/>
            <a:ext cx="72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MD5, SHA1, SHA2 etc</a:t>
            </a:r>
          </a:p>
        </p:txBody>
      </p:sp>
    </p:spTree>
    <p:extLst>
      <p:ext uri="{BB962C8B-B14F-4D97-AF65-F5344CB8AC3E}">
        <p14:creationId xmlns:p14="http://schemas.microsoft.com/office/powerpoint/2010/main" val="308319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6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7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public/private key cryptography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BE7F-1BA3-4A98-BE4E-7C1C4BA6E9D9}"/>
              </a:ext>
            </a:extLst>
          </p:cNvPr>
          <p:cNvSpPr txBox="1"/>
          <p:nvPr/>
        </p:nvSpPr>
        <p:spPr>
          <a:xfrm>
            <a:off x="559128" y="1951738"/>
            <a:ext cx="87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Public/private key cryptography allows for transfer of encrypted data without needing to first have sender/receiver chose a shared private key.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A74A6-532B-4759-9DA8-46C41DE7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8" y="3215923"/>
            <a:ext cx="1818363" cy="2265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EEF2B-18DC-4419-A77B-845F37F2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40" y="3215922"/>
            <a:ext cx="2369002" cy="230439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E46292D-D104-4768-AD87-BF96318F54E9}"/>
              </a:ext>
            </a:extLst>
          </p:cNvPr>
          <p:cNvSpPr/>
          <p:nvPr/>
        </p:nvSpPr>
        <p:spPr>
          <a:xfrm>
            <a:off x="2854371" y="4376060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7A530-725A-480D-80B6-204AB668E4C3}"/>
              </a:ext>
            </a:extLst>
          </p:cNvPr>
          <p:cNvSpPr txBox="1"/>
          <p:nvPr/>
        </p:nvSpPr>
        <p:spPr>
          <a:xfrm>
            <a:off x="2547905" y="3981922"/>
            <a:ext cx="1464271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Pubkey = k x 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6EA01-FB96-4793-AE62-B13329B4CD30}"/>
              </a:ext>
            </a:extLst>
          </p:cNvPr>
          <p:cNvSpPr txBox="1"/>
          <p:nvPr/>
        </p:nvSpPr>
        <p:spPr>
          <a:xfrm>
            <a:off x="3173245" y="4870076"/>
            <a:ext cx="14642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Elliptic Curve Multiplication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451D67-E1D9-4740-9C60-E5CFB7C50750}"/>
              </a:ext>
            </a:extLst>
          </p:cNvPr>
          <p:cNvSpPr/>
          <p:nvPr/>
        </p:nvSpPr>
        <p:spPr>
          <a:xfrm>
            <a:off x="7079104" y="4368118"/>
            <a:ext cx="830318" cy="2278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672727-357A-493A-B293-5506F3823313}"/>
              </a:ext>
            </a:extLst>
          </p:cNvPr>
          <p:cNvSpPr txBox="1"/>
          <p:nvPr/>
        </p:nvSpPr>
        <p:spPr>
          <a:xfrm>
            <a:off x="6181321" y="3720312"/>
            <a:ext cx="268577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400" dirty="0" err="1">
                <a:solidFill>
                  <a:srgbClr val="FF0000"/>
                </a:solidFill>
                <a:latin typeface="Carisma Classic 600 DemiBold" panose="02000000000000000000" pitchFamily="50" charset="0"/>
              </a:rPr>
              <a:t>PubAddr</a:t>
            </a:r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 = RIPEMD160(SHA256(PubKey))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E1139-0E06-4475-9044-AE7DC69B02D8}"/>
              </a:ext>
            </a:extLst>
          </p:cNvPr>
          <p:cNvSpPr txBox="1"/>
          <p:nvPr/>
        </p:nvSpPr>
        <p:spPr>
          <a:xfrm>
            <a:off x="7021603" y="4867310"/>
            <a:ext cx="94531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Hashing</a:t>
            </a:r>
          </a:p>
        </p:txBody>
      </p:sp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id="{5BA48BB8-E44C-40A7-A461-56EDD3A30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5564" y="3215922"/>
            <a:ext cx="2094186" cy="20941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52DC79-A569-41AC-9B48-A4445D95F9DB}"/>
              </a:ext>
            </a:extLst>
          </p:cNvPr>
          <p:cNvSpPr txBox="1"/>
          <p:nvPr/>
        </p:nvSpPr>
        <p:spPr>
          <a:xfrm>
            <a:off x="9073516" y="4230286"/>
            <a:ext cx="94531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Base58 Encoding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74F891-E07E-4FFC-A0C1-3CB7B4F7A578}"/>
              </a:ext>
            </a:extLst>
          </p:cNvPr>
          <p:cNvSpPr txBox="1"/>
          <p:nvPr/>
        </p:nvSpPr>
        <p:spPr>
          <a:xfrm>
            <a:off x="743278" y="2831506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PRIVATE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479756-A718-4DE1-A5C3-CE2873931D0C}"/>
              </a:ext>
            </a:extLst>
          </p:cNvPr>
          <p:cNvSpPr txBox="1"/>
          <p:nvPr/>
        </p:nvSpPr>
        <p:spPr>
          <a:xfrm>
            <a:off x="4480690" y="2777569"/>
            <a:ext cx="1258943" cy="305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PUBLIC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6A013-5750-4211-83B5-5ED7A784EAAE}"/>
              </a:ext>
            </a:extLst>
          </p:cNvPr>
          <p:cNvSpPr txBox="1"/>
          <p:nvPr/>
        </p:nvSpPr>
        <p:spPr>
          <a:xfrm>
            <a:off x="10049669" y="2831506"/>
            <a:ext cx="174597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  <a:latin typeface="Carisma Classic 600 DemiBold" panose="02000000000000000000" pitchFamily="50" charset="0"/>
              </a:rPr>
              <a:t>BITCOIN ADDRESS</a:t>
            </a:r>
          </a:p>
        </p:txBody>
      </p:sp>
    </p:spTree>
    <p:extLst>
      <p:ext uri="{BB962C8B-B14F-4D97-AF65-F5344CB8AC3E}">
        <p14:creationId xmlns:p14="http://schemas.microsoft.com/office/powerpoint/2010/main" val="16478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74DB6A-E4C4-4F47-8957-488AB24E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78E7-D80F-4EFB-ADD7-874CFC554F32}"/>
              </a:ext>
            </a:extLst>
          </p:cNvPr>
          <p:cNvSpPr txBox="1"/>
          <p:nvPr/>
        </p:nvSpPr>
        <p:spPr>
          <a:xfrm>
            <a:off x="11501967" y="6334780"/>
            <a:ext cx="5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8400A2"/>
                </a:solidFill>
              </a:rPr>
              <a:t>8</a:t>
            </a:r>
          </a:p>
        </p:txBody>
      </p:sp>
      <p:sp>
        <p:nvSpPr>
          <p:cNvPr id="11" name="AutoShape 2" descr="Image result for bitcoin">
            <a:extLst>
              <a:ext uri="{FF2B5EF4-FFF2-40B4-BE49-F238E27FC236}">
                <a16:creationId xmlns:a16="http://schemas.microsoft.com/office/drawing/2014/main" id="{F0EE36F3-FA00-471B-9B44-DAC8665AE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5AEFEA-5250-4D74-ACE2-F15F83CF6E6F}"/>
              </a:ext>
            </a:extLst>
          </p:cNvPr>
          <p:cNvCxnSpPr>
            <a:cxnSpLocks/>
          </p:cNvCxnSpPr>
          <p:nvPr/>
        </p:nvCxnSpPr>
        <p:spPr>
          <a:xfrm>
            <a:off x="2139203" y="1359634"/>
            <a:ext cx="1390650" cy="0"/>
          </a:xfrm>
          <a:prstGeom prst="line">
            <a:avLst/>
          </a:prstGeom>
          <a:ln w="50800">
            <a:solidFill>
              <a:srgbClr val="CAC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6BBA7-B377-438C-AFEA-89DED57DEC82}"/>
              </a:ext>
            </a:extLst>
          </p:cNvPr>
          <p:cNvSpPr txBox="1"/>
          <p:nvPr/>
        </p:nvSpPr>
        <p:spPr>
          <a:xfrm>
            <a:off x="2046962" y="543253"/>
            <a:ext cx="612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risma Classic 600 DemiBold" panose="02000000000000000000" pitchFamily="50" charset="0"/>
              </a:rPr>
              <a:t>CRYPTOGRAPHIC PRIMITIVES</a:t>
            </a: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arisma Classic 600 DemiBold" panose="02000000000000000000" pitchFamily="50" charset="0"/>
              </a:rPr>
              <a:t>cryptography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4640-6CC9-4703-822D-F7148EE8C32E}"/>
              </a:ext>
            </a:extLst>
          </p:cNvPr>
          <p:cNvSpPr txBox="1"/>
          <p:nvPr/>
        </p:nvSpPr>
        <p:spPr>
          <a:xfrm>
            <a:off x="497509" y="2411312"/>
            <a:ext cx="87337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risma Classic 600 DemiBold" panose="02000000000000000000" pitchFamily="50" charset="0"/>
              </a:rPr>
              <a:t>TYPES</a:t>
            </a:r>
          </a:p>
          <a:p>
            <a:pPr marL="342900" indent="-342900">
              <a:buAutoNum type="arabicPeriod"/>
            </a:pPr>
            <a:r>
              <a:rPr lang="en-AU" dirty="0">
                <a:latin typeface="Carisma Classic 600 DemiBold" panose="02000000000000000000" pitchFamily="50" charset="0"/>
              </a:rPr>
              <a:t>Symmetric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Common key between sender/receiver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How to keep key inaccessible (physical limitations)?</a:t>
            </a:r>
          </a:p>
          <a:p>
            <a:pPr marL="342900" indent="-342900">
              <a:buAutoNum type="arabicPeriod"/>
            </a:pPr>
            <a:r>
              <a:rPr lang="en-AU" dirty="0" err="1">
                <a:latin typeface="Carisma Classic 600 DemiBold" panose="02000000000000000000" pitchFamily="50" charset="0"/>
              </a:rPr>
              <a:t>Assymetric</a:t>
            </a:r>
            <a:r>
              <a:rPr lang="en-AU" dirty="0">
                <a:latin typeface="Carisma Classic 600 DemiBold" panose="02000000000000000000" pitchFamily="50" charset="0"/>
              </a:rPr>
              <a:t>: Public/private key cryptography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Sender and receiver has different private keys</a:t>
            </a:r>
          </a:p>
          <a:p>
            <a:pPr marL="742950" lvl="1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Public and Private keys necessarily related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Private key indecipherable from public key</a:t>
            </a:r>
          </a:p>
          <a:p>
            <a:pPr marL="1200150" lvl="2" indent="-285750">
              <a:buFontTx/>
              <a:buChar char="-"/>
            </a:pPr>
            <a:r>
              <a:rPr lang="en-AU" dirty="0">
                <a:latin typeface="Carisma Classic 600 DemiBold" panose="02000000000000000000" pitchFamily="50" charset="0"/>
              </a:rPr>
              <a:t>Digital Signatures!</a:t>
            </a: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  <a:p>
            <a:pPr marL="742950" lvl="1" indent="-285750">
              <a:buFontTx/>
              <a:buChar char="-"/>
            </a:pPr>
            <a:endParaRPr lang="en-AU" dirty="0">
              <a:latin typeface="Carisma Classic 600 DemiBold" panose="020000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1680E-505E-458F-826B-EA0653F11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54" y="921911"/>
            <a:ext cx="1977905" cy="19779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285267-8EA7-40FA-BB25-32FA87A56B02}"/>
              </a:ext>
            </a:extLst>
          </p:cNvPr>
          <p:cNvSpPr/>
          <p:nvPr/>
        </p:nvSpPr>
        <p:spPr>
          <a:xfrm>
            <a:off x="528850" y="3547324"/>
            <a:ext cx="5866505" cy="15134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96A4BC-C031-49B8-A978-9A5A24F16EDC}"/>
              </a:ext>
            </a:extLst>
          </p:cNvPr>
          <p:cNvCxnSpPr>
            <a:cxnSpLocks/>
          </p:cNvCxnSpPr>
          <p:nvPr/>
        </p:nvCxnSpPr>
        <p:spPr>
          <a:xfrm flipH="1">
            <a:off x="6211614" y="2899816"/>
            <a:ext cx="1319048" cy="9157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43FFF9C-333B-4162-B90B-28197AC0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833" y="2899816"/>
            <a:ext cx="3432658" cy="31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2283</Words>
  <Application>Microsoft Office PowerPoint</Application>
  <PresentationFormat>Widescreen</PresentationFormat>
  <Paragraphs>565</Paragraphs>
  <Slides>65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Carisma Classic 600 DemiBold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01/04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01/04</dc:title>
  <dc:creator>Paul Pounendis</dc:creator>
  <cp:lastModifiedBy>ivan seara nunes</cp:lastModifiedBy>
  <cp:revision>1</cp:revision>
  <dcterms:created xsi:type="dcterms:W3CDTF">2018-08-11T22:44:31Z</dcterms:created>
  <dcterms:modified xsi:type="dcterms:W3CDTF">2018-11-23T23:29:15Z</dcterms:modified>
</cp:coreProperties>
</file>